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617" r:id="rId3"/>
    <p:sldId id="618" r:id="rId4"/>
    <p:sldId id="619" r:id="rId5"/>
    <p:sldId id="620" r:id="rId6"/>
    <p:sldId id="621" r:id="rId7"/>
    <p:sldId id="616" r:id="rId8"/>
    <p:sldId id="388" r:id="rId9"/>
    <p:sldId id="666" r:id="rId10"/>
    <p:sldId id="533" r:id="rId11"/>
    <p:sldId id="667" r:id="rId12"/>
    <p:sldId id="534" r:id="rId13"/>
    <p:sldId id="668" r:id="rId14"/>
    <p:sldId id="535" r:id="rId15"/>
    <p:sldId id="669" r:id="rId16"/>
    <p:sldId id="536" r:id="rId17"/>
    <p:sldId id="670" r:id="rId18"/>
    <p:sldId id="537" r:id="rId19"/>
    <p:sldId id="671" r:id="rId20"/>
    <p:sldId id="607" r:id="rId21"/>
    <p:sldId id="672" r:id="rId22"/>
    <p:sldId id="608" r:id="rId23"/>
    <p:sldId id="675" r:id="rId24"/>
    <p:sldId id="609" r:id="rId25"/>
    <p:sldId id="678" r:id="rId26"/>
    <p:sldId id="610" r:id="rId27"/>
    <p:sldId id="681" r:id="rId28"/>
    <p:sldId id="611" r:id="rId29"/>
    <p:sldId id="684" r:id="rId30"/>
    <p:sldId id="612" r:id="rId31"/>
    <p:sldId id="687" r:id="rId32"/>
    <p:sldId id="544" r:id="rId33"/>
    <p:sldId id="673" r:id="rId34"/>
    <p:sldId id="545" r:id="rId35"/>
    <p:sldId id="676" r:id="rId36"/>
    <p:sldId id="547" r:id="rId37"/>
    <p:sldId id="679" r:id="rId38"/>
    <p:sldId id="548" r:id="rId39"/>
    <p:sldId id="682" r:id="rId40"/>
    <p:sldId id="549" r:id="rId41"/>
    <p:sldId id="685" r:id="rId42"/>
    <p:sldId id="606" r:id="rId43"/>
    <p:sldId id="688" r:id="rId44"/>
    <p:sldId id="660" r:id="rId45"/>
    <p:sldId id="674" r:id="rId46"/>
    <p:sldId id="661" r:id="rId47"/>
    <p:sldId id="677" r:id="rId48"/>
    <p:sldId id="662" r:id="rId49"/>
    <p:sldId id="680" r:id="rId50"/>
    <p:sldId id="663" r:id="rId51"/>
    <p:sldId id="683" r:id="rId52"/>
    <p:sldId id="664" r:id="rId53"/>
    <p:sldId id="686" r:id="rId54"/>
    <p:sldId id="665" r:id="rId55"/>
    <p:sldId id="689" r:id="rId56"/>
    <p:sldId id="613" r:id="rId57"/>
    <p:sldId id="614" r:id="rId58"/>
    <p:sldId id="691" r:id="rId59"/>
    <p:sldId id="692" r:id="rId60"/>
    <p:sldId id="690" r:id="rId61"/>
    <p:sldId id="482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EEBF7"/>
    <a:srgbClr val="CCDFF2"/>
    <a:srgbClr val="5B9BD5"/>
    <a:srgbClr val="657498"/>
    <a:srgbClr val="003399"/>
    <a:srgbClr val="8BB8E1"/>
    <a:srgbClr val="ED7D31"/>
    <a:srgbClr val="44546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C2-4B62-812A-48917E5E9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C2-4B62-812A-48917E5E9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5C2-4B62-812A-48917E5E9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5C2-4B62-812A-48917E5E9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0.49099999999999999</c:v>
                </c:pt>
                <c:pt idx="1">
                  <c:v>0.307</c:v>
                </c:pt>
                <c:pt idx="2">
                  <c:v>0.185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B62-812A-48917E5E9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3733205129514E-2"/>
          <c:y val="3.0774388302231635E-2"/>
          <c:w val="0.94254353096922328"/>
          <c:h val="0.782763182218679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0.55474105950437758</c:v>
                </c:pt>
                <c:pt idx="1">
                  <c:v>0.30402136815551267</c:v>
                </c:pt>
                <c:pt idx="2">
                  <c:v>0.13280902211010537</c:v>
                </c:pt>
                <c:pt idx="3">
                  <c:v>8.4285502300044512E-3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7-467D-BD89-496D5DC04AC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0.50983196281730425</c:v>
                </c:pt>
                <c:pt idx="1">
                  <c:v>0.32547968061017757</c:v>
                </c:pt>
                <c:pt idx="2">
                  <c:v>0.13081873435824096</c:v>
                </c:pt>
                <c:pt idx="3">
                  <c:v>3.3869622214277202E-2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7-467D-BD89-496D5DC04AC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0.47797456857402359</c:v>
                </c:pt>
                <c:pt idx="1">
                  <c:v>0.38154707841356339</c:v>
                </c:pt>
                <c:pt idx="2">
                  <c:v>0.13192552225249773</c:v>
                </c:pt>
                <c:pt idx="3">
                  <c:v>8.5528307599152288E-3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07-467D-BD89-496D5DC04AC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0.51892454189005366</c:v>
                </c:pt>
                <c:pt idx="1">
                  <c:v>0.30091221893254383</c:v>
                </c:pt>
                <c:pt idx="2">
                  <c:v>0.15087621029046971</c:v>
                </c:pt>
                <c:pt idx="3">
                  <c:v>2.9287028886932864E-2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7-467D-BD89-496D5DC04AC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Não sabe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0.50667765869744441</c:v>
                </c:pt>
                <c:pt idx="1">
                  <c:v>0.35432811211871396</c:v>
                </c:pt>
                <c:pt idx="2">
                  <c:v>0.10486397361912614</c:v>
                </c:pt>
                <c:pt idx="3">
                  <c:v>3.4130255564715578E-2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07-467D-BD89-496D5DC0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11"/>
        <c:axId val="131297280"/>
        <c:axId val="131298816"/>
      </c:barChart>
      <c:catAx>
        <c:axId val="13129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31298816"/>
        <c:crosses val="autoZero"/>
        <c:auto val="1"/>
        <c:lblAlgn val="ctr"/>
        <c:lblOffset val="100"/>
        <c:noMultiLvlLbl val="0"/>
      </c:catAx>
      <c:valAx>
        <c:axId val="131298816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31297280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36528034738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0.56350169092780478</c:v>
                </c:pt>
                <c:pt idx="1">
                  <c:v>0.31533965593295105</c:v>
                </c:pt>
                <c:pt idx="2">
                  <c:v>9.8753859726510809E-2</c:v>
                </c:pt>
                <c:pt idx="3">
                  <c:v>2.2404793412733423E-2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3-4B71-B64A-492AD666011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0.51659946673603441</c:v>
                </c:pt>
                <c:pt idx="1">
                  <c:v>0.31121154971710996</c:v>
                </c:pt>
                <c:pt idx="2">
                  <c:v>0.14739546075307278</c:v>
                </c:pt>
                <c:pt idx="3">
                  <c:v>2.479352279378292E-2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3-4B71-B64A-492AD666011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0.46550336154565825</c:v>
                </c:pt>
                <c:pt idx="1">
                  <c:v>0.34742499075302974</c:v>
                </c:pt>
                <c:pt idx="2">
                  <c:v>0.15587128217401711</c:v>
                </c:pt>
                <c:pt idx="3">
                  <c:v>3.1200365527294882E-2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3-4B71-B64A-492AD666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137097984"/>
        <c:axId val="137099520"/>
      </c:barChart>
      <c:catAx>
        <c:axId val="13709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37099520"/>
        <c:crosses val="autoZero"/>
        <c:auto val="1"/>
        <c:lblAlgn val="ctr"/>
        <c:lblOffset val="100"/>
        <c:noMultiLvlLbl val="0"/>
      </c:catAx>
      <c:valAx>
        <c:axId val="137099520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37097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6773127791211E-2"/>
          <c:y val="3.1655162086723587E-2"/>
          <c:w val="0.93683181313979269"/>
          <c:h val="0.782248126703264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0.48602294499203624</c:v>
                </c:pt>
                <c:pt idx="1">
                  <c:v>0.35853281318529118</c:v>
                </c:pt>
                <c:pt idx="2">
                  <c:v>0.13374575840816233</c:v>
                </c:pt>
                <c:pt idx="3">
                  <c:v>2.1698483414510285E-2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6-4536-946B-51D3D548DBC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0.56655099400070585</c:v>
                </c:pt>
                <c:pt idx="1">
                  <c:v>0.26958593106693329</c:v>
                </c:pt>
                <c:pt idx="2">
                  <c:v>0.13521938595459357</c:v>
                </c:pt>
                <c:pt idx="3">
                  <c:v>2.8643688977767322E-2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A6-4536-946B-51D3D548DBC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0.5140250743938729</c:v>
                </c:pt>
                <c:pt idx="1">
                  <c:v>0.30233182106444217</c:v>
                </c:pt>
                <c:pt idx="2">
                  <c:v>0.1472754768525294</c:v>
                </c:pt>
                <c:pt idx="3">
                  <c:v>3.6367627689155572E-2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A6-4536-946B-51D3D548DBC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0.51513133725202065</c:v>
                </c:pt>
                <c:pt idx="1">
                  <c:v>0.34838813372520205</c:v>
                </c:pt>
                <c:pt idx="2">
                  <c:v>0.11875459221160911</c:v>
                </c:pt>
                <c:pt idx="3">
                  <c:v>1.7725936811168259E-2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6-4536-946B-51D3D548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143905920"/>
        <c:axId val="143907456"/>
      </c:barChart>
      <c:catAx>
        <c:axId val="14390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43907456"/>
        <c:crosses val="autoZero"/>
        <c:auto val="1"/>
        <c:lblAlgn val="ctr"/>
        <c:lblOffset val="100"/>
        <c:noMultiLvlLbl val="0"/>
      </c:catAx>
      <c:valAx>
        <c:axId val="143907456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43905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16229103225654E-2"/>
          <c:y val="3.1655162086723587E-2"/>
          <c:w val="0.94109725934828803"/>
          <c:h val="0.785099295895910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0.50197807275072437</c:v>
                </c:pt>
                <c:pt idx="1">
                  <c:v>0.34121995591448567</c:v>
                </c:pt>
                <c:pt idx="2">
                  <c:v>0.13420092598831446</c:v>
                </c:pt>
                <c:pt idx="3">
                  <c:v>2.2601045346475567E-2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B-4807-B2A3-C678A87430F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0.54631210443720146</c:v>
                </c:pt>
                <c:pt idx="1">
                  <c:v>0.29003052408298413</c:v>
                </c:pt>
                <c:pt idx="2">
                  <c:v>0.13209857381826962</c:v>
                </c:pt>
                <c:pt idx="3">
                  <c:v>3.1558797661544832E-2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B-4807-B2A3-C678A874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144038144"/>
        <c:axId val="144039936"/>
      </c:barChart>
      <c:catAx>
        <c:axId val="14403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44039936"/>
        <c:crosses val="autoZero"/>
        <c:auto val="1"/>
        <c:lblAlgn val="ctr"/>
        <c:lblOffset val="100"/>
        <c:noMultiLvlLbl val="0"/>
      </c:catAx>
      <c:valAx>
        <c:axId val="144039936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44038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803095094966E-2"/>
          <c:y val="3.1655162086723587E-2"/>
          <c:w val="0.93986348014986498"/>
          <c:h val="0.76228994235474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0.5620290152253038</c:v>
                </c:pt>
                <c:pt idx="1">
                  <c:v>0.28348797867432202</c:v>
                </c:pt>
                <c:pt idx="2">
                  <c:v>0.12873583841697853</c:v>
                </c:pt>
                <c:pt idx="3">
                  <c:v>2.5747167683395702E-2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4-4D99-B223-440E086A85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0.47675555767579431</c:v>
                </c:pt>
                <c:pt idx="1">
                  <c:v>0.35954345959355022</c:v>
                </c:pt>
                <c:pt idx="2">
                  <c:v>0.13783274496708331</c:v>
                </c:pt>
                <c:pt idx="3">
                  <c:v>2.586823776357218E-2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4-4D99-B223-440E086A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137390720"/>
        <c:axId val="137393280"/>
      </c:barChart>
      <c:catAx>
        <c:axId val="13739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37393280"/>
        <c:crosses val="autoZero"/>
        <c:auto val="1"/>
        <c:lblAlgn val="ctr"/>
        <c:lblOffset val="100"/>
        <c:noMultiLvlLbl val="0"/>
      </c:catAx>
      <c:valAx>
        <c:axId val="137393280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373907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87-43DD-97E5-39551469F37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87-43DD-97E5-39551469F37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87-43DD-97E5-39551469F37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87-43DD-97E5-39551469F37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B87-43DD-97E5-39551469F37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B87-43DD-97E5-39551469F3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0.26</c:v>
                </c:pt>
                <c:pt idx="1">
                  <c:v>7.2999999999999995E-2</c:v>
                </c:pt>
                <c:pt idx="2">
                  <c:v>0.39900000000000002</c:v>
                </c:pt>
                <c:pt idx="3">
                  <c:v>3.3000000000000002E-2</c:v>
                </c:pt>
                <c:pt idx="4">
                  <c:v>0.224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87-43DD-97E5-39551469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79427072"/>
        <c:axId val="79428608"/>
      </c:barChart>
      <c:catAx>
        <c:axId val="7942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79428608"/>
        <c:crosses val="autoZero"/>
        <c:auto val="1"/>
        <c:lblAlgn val="ctr"/>
        <c:lblOffset val="100"/>
        <c:noMultiLvlLbl val="0"/>
      </c:catAx>
      <c:valAx>
        <c:axId val="79428608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7942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18809453354475E-3"/>
          <c:y val="2.9733206248523904E-2"/>
          <c:w val="0.98759219750664329"/>
          <c:h val="0.6982550440298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Junho 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0.127</c:v>
                </c:pt>
                <c:pt idx="1">
                  <c:v>9.8000000000000004E-2</c:v>
                </c:pt>
                <c:pt idx="2">
                  <c:v>0.27300000000000002</c:v>
                </c:pt>
                <c:pt idx="3">
                  <c:v>2.1000000000000001E-2</c:v>
                </c:pt>
                <c:pt idx="4">
                  <c:v>0.46400000000000002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7-40C2-891B-DCFCFAF489E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2017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655155295532478E-3"/>
                  <c:y val="-1.5517552344704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6139674151927E-2"/>
                      <c:h val="5.1677518403799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0E-4420-8457-6FA185EB9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0.20899999999999999</c:v>
                </c:pt>
                <c:pt idx="1">
                  <c:v>0.11700000000000001</c:v>
                </c:pt>
                <c:pt idx="2">
                  <c:v>0.48499999999999999</c:v>
                </c:pt>
                <c:pt idx="3">
                  <c:v>2.1999999999999999E-2</c:v>
                </c:pt>
                <c:pt idx="4">
                  <c:v>0.157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7-40C2-891B-DCFCFAF489E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Dezembro 2017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655155295532283E-3"/>
                  <c:y val="-9.3112645772612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E-4420-8457-6FA185EB9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Plan1!$D$2:$D$7</c:f>
              <c:numCache>
                <c:formatCode>0.0%</c:formatCode>
                <c:ptCount val="6"/>
                <c:pt idx="0">
                  <c:v>0.218</c:v>
                </c:pt>
                <c:pt idx="1">
                  <c:v>9.7000000000000003E-2</c:v>
                </c:pt>
                <c:pt idx="2">
                  <c:v>0.44800000000000001</c:v>
                </c:pt>
                <c:pt idx="3">
                  <c:v>3.6999999999999998E-2</c:v>
                </c:pt>
                <c:pt idx="4">
                  <c:v>0.186</c:v>
                </c:pt>
                <c:pt idx="5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7-40C2-891B-DCFCFAF489E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Março 2018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 (demitir mas repor contratando)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Plan1!$E$2:$E$7</c:f>
              <c:numCache>
                <c:formatCode>0.0%</c:formatCode>
                <c:ptCount val="6"/>
                <c:pt idx="0">
                  <c:v>0.26</c:v>
                </c:pt>
                <c:pt idx="1">
                  <c:v>7.2999999999999995E-2</c:v>
                </c:pt>
                <c:pt idx="2">
                  <c:v>0.39900000000000002</c:v>
                </c:pt>
                <c:pt idx="3">
                  <c:v>3.3000000000000002E-2</c:v>
                </c:pt>
                <c:pt idx="4">
                  <c:v>0.224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7-4CB6-BC0B-2E4FBCFE0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-19"/>
        <c:axId val="90781184"/>
        <c:axId val="90782720"/>
      </c:barChart>
      <c:catAx>
        <c:axId val="9078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0782720"/>
        <c:crosses val="autoZero"/>
        <c:auto val="1"/>
        <c:lblAlgn val="ctr"/>
        <c:lblOffset val="100"/>
        <c:noMultiLvlLbl val="0"/>
      </c:catAx>
      <c:valAx>
        <c:axId val="90782720"/>
        <c:scaling>
          <c:orientation val="minMax"/>
          <c:max val="0.55000000000000004"/>
          <c:min val="0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90781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3140857392827E-2"/>
          <c:y val="3.1655162086723587E-2"/>
          <c:w val="0.9454046369203849"/>
          <c:h val="0.681601405199859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0.32334174209823419</c:v>
                </c:pt>
                <c:pt idx="1">
                  <c:v>4.5169906514319631E-2</c:v>
                </c:pt>
                <c:pt idx="2">
                  <c:v>0.41653064252856509</c:v>
                </c:pt>
                <c:pt idx="3">
                  <c:v>1.4008013058317257E-2</c:v>
                </c:pt>
                <c:pt idx="4">
                  <c:v>0.19913933818073898</c:v>
                </c:pt>
                <c:pt idx="5">
                  <c:v>1.8103576198249E-3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C15-BFC8-F8CD53C1C84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0.24891849697894197</c:v>
                </c:pt>
                <c:pt idx="1">
                  <c:v>8.0084851807271984E-2</c:v>
                </c:pt>
                <c:pt idx="2">
                  <c:v>0.39955428966404882</c:v>
                </c:pt>
                <c:pt idx="3">
                  <c:v>3.504904005434329E-2</c:v>
                </c:pt>
                <c:pt idx="4">
                  <c:v>0.2278008842702387</c:v>
                </c:pt>
                <c:pt idx="5">
                  <c:v>8.592437225155224E-3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A-4C15-BFC8-F8CD53C1C84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0.18635985163878588</c:v>
                </c:pt>
                <c:pt idx="1">
                  <c:v>0.10945424267655741</c:v>
                </c:pt>
                <c:pt idx="2">
                  <c:v>0.37196275830747105</c:v>
                </c:pt>
                <c:pt idx="3">
                  <c:v>8.8411172507758679E-2</c:v>
                </c:pt>
                <c:pt idx="4">
                  <c:v>0.22738626901824235</c:v>
                </c:pt>
                <c:pt idx="5">
                  <c:v>1.6425705851184622E-2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BA-4C15-BFC8-F8CD53C1C84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Plan1!$E$2:$E$7</c:f>
              <c:numCache>
                <c:formatCode>###0%</c:formatCode>
                <c:ptCount val="6"/>
                <c:pt idx="0">
                  <c:v>0.25805161032206442</c:v>
                </c:pt>
                <c:pt idx="1">
                  <c:v>6.6013202640528096E-2</c:v>
                </c:pt>
                <c:pt idx="2">
                  <c:v>0.37399479895979199</c:v>
                </c:pt>
                <c:pt idx="3">
                  <c:v>3.0606121224244852E-2</c:v>
                </c:pt>
                <c:pt idx="4">
                  <c:v>0.24304860972194439</c:v>
                </c:pt>
                <c:pt idx="5">
                  <c:v>2.8285657131426289E-2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BA-4C15-BFC8-F8CD53C1C84E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Plan1!$F$2:$F$7</c:f>
              <c:numCache>
                <c:formatCode>###0%</c:formatCode>
                <c:ptCount val="6"/>
                <c:pt idx="0">
                  <c:v>0.21850263852242743</c:v>
                </c:pt>
                <c:pt idx="1">
                  <c:v>7.7506596306068598E-2</c:v>
                </c:pt>
                <c:pt idx="2">
                  <c:v>0.45217678100263853</c:v>
                </c:pt>
                <c:pt idx="3">
                  <c:v>3.6279683377308707E-3</c:v>
                </c:pt>
                <c:pt idx="4">
                  <c:v>0.23284960422163589</c:v>
                </c:pt>
                <c:pt idx="5">
                  <c:v>1.5336411609498682E-2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BA-4C15-BFC8-F8CD53C1C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8"/>
        <c:axId val="24483712"/>
        <c:axId val="24485248"/>
      </c:barChart>
      <c:catAx>
        <c:axId val="2448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485248"/>
        <c:crosses val="autoZero"/>
        <c:auto val="1"/>
        <c:lblAlgn val="ctr"/>
        <c:lblOffset val="100"/>
        <c:noMultiLvlLbl val="0"/>
      </c:catAx>
      <c:valAx>
        <c:axId val="24485248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483712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34777255126553E-2"/>
          <c:y val="3.552087602810694E-2"/>
          <c:w val="0.94403677927707563"/>
          <c:h val="0.658715477536135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0.33986435568952522</c:v>
                </c:pt>
                <c:pt idx="1">
                  <c:v>8.6698402779054162E-2</c:v>
                </c:pt>
                <c:pt idx="2">
                  <c:v>0.40917528994430863</c:v>
                </c:pt>
                <c:pt idx="3">
                  <c:v>5.2235925524289149E-2</c:v>
                </c:pt>
                <c:pt idx="4">
                  <c:v>9.5686216847096883E-2</c:v>
                </c:pt>
                <c:pt idx="5">
                  <c:v>1.6339809215725917E-2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B-42E2-A4AD-8CE8AFA0D8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0.27321205026906631</c:v>
                </c:pt>
                <c:pt idx="1">
                  <c:v>7.8281227137492082E-2</c:v>
                </c:pt>
                <c:pt idx="2">
                  <c:v>0.43593620445788422</c:v>
                </c:pt>
                <c:pt idx="3">
                  <c:v>3.8465915557072947E-2</c:v>
                </c:pt>
                <c:pt idx="4">
                  <c:v>0.16443122144726791</c:v>
                </c:pt>
                <c:pt idx="5">
                  <c:v>9.6733811312165689E-3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B-42E2-A4AD-8CE8AFA0D8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0.14628255619138797</c:v>
                </c:pt>
                <c:pt idx="1">
                  <c:v>4.9522400400356839E-2</c:v>
                </c:pt>
                <c:pt idx="2">
                  <c:v>0.33701777671402772</c:v>
                </c:pt>
                <c:pt idx="3">
                  <c:v>3.4596053003764227E-3</c:v>
                </c:pt>
                <c:pt idx="4">
                  <c:v>0.45686372636480344</c:v>
                </c:pt>
                <c:pt idx="5">
                  <c:v>6.85393502904763E-3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B-42E2-A4AD-8CE8AFA0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24953600"/>
        <c:axId val="24955136"/>
      </c:barChart>
      <c:catAx>
        <c:axId val="249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955136"/>
        <c:crosses val="autoZero"/>
        <c:auto val="1"/>
        <c:lblAlgn val="ctr"/>
        <c:lblOffset val="100"/>
        <c:noMultiLvlLbl val="0"/>
      </c:catAx>
      <c:valAx>
        <c:axId val="24955136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953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65385231958293E-2"/>
          <c:y val="3.5142594663086994E-2"/>
          <c:w val="0.94348196558225828"/>
          <c:h val="0.731859889319014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0.19789021744148472</c:v>
                </c:pt>
                <c:pt idx="1">
                  <c:v>7.1003185448501913E-2</c:v>
                </c:pt>
                <c:pt idx="2">
                  <c:v>0.45905082867826968</c:v>
                </c:pt>
                <c:pt idx="3">
                  <c:v>4.0533678038871708E-2</c:v>
                </c:pt>
                <c:pt idx="4">
                  <c:v>0.21044734776787774</c:v>
                </c:pt>
                <c:pt idx="5">
                  <c:v>2.107474262499423E-2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D-4C7D-AFDE-53B2370D604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0.36279151839543572</c:v>
                </c:pt>
                <c:pt idx="1">
                  <c:v>9.419757080257625E-2</c:v>
                </c:pt>
                <c:pt idx="2">
                  <c:v>0.31629562097461988</c:v>
                </c:pt>
                <c:pt idx="3">
                  <c:v>2.4027291709555039E-2</c:v>
                </c:pt>
                <c:pt idx="4">
                  <c:v>0.19915889774431669</c:v>
                </c:pt>
                <c:pt idx="5">
                  <c:v>3.5291003734964558E-3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D-4C7D-AFDE-53B2370D604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Plan1!$D$2:$D$7</c:f>
              <c:numCache>
                <c:formatCode>###0%</c:formatCode>
                <c:ptCount val="6"/>
                <c:pt idx="0">
                  <c:v>0.26267134982194251</c:v>
                </c:pt>
                <c:pt idx="1">
                  <c:v>7.0613200643933852E-2</c:v>
                </c:pt>
                <c:pt idx="2">
                  <c:v>0.38606761305429538</c:v>
                </c:pt>
                <c:pt idx="3">
                  <c:v>3.3172349870725398E-2</c:v>
                </c:pt>
                <c:pt idx="4">
                  <c:v>0.24008488218937507</c:v>
                </c:pt>
                <c:pt idx="5">
                  <c:v>7.3906044197277919E-3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D-4C7D-AFDE-53B2370D604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Plan1!$E$2:$E$7</c:f>
              <c:numCache>
                <c:formatCode>###0%</c:formatCode>
                <c:ptCount val="6"/>
                <c:pt idx="0">
                  <c:v>0.23741188896287282</c:v>
                </c:pt>
                <c:pt idx="1">
                  <c:v>6.0455077721396917E-2</c:v>
                </c:pt>
                <c:pt idx="2">
                  <c:v>0.41547080568502742</c:v>
                </c:pt>
                <c:pt idx="3">
                  <c:v>3.2948361766124035E-2</c:v>
                </c:pt>
                <c:pt idx="4">
                  <c:v>0.24303721902050376</c:v>
                </c:pt>
                <c:pt idx="5">
                  <c:v>1.0676646844075035E-2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D-4C7D-AFDE-53B2370D6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24650496"/>
        <c:axId val="24652032"/>
      </c:barChart>
      <c:catAx>
        <c:axId val="246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652032"/>
        <c:crosses val="autoZero"/>
        <c:auto val="1"/>
        <c:lblAlgn val="ctr"/>
        <c:lblOffset val="100"/>
        <c:noMultiLvlLbl val="0"/>
      </c:catAx>
      <c:valAx>
        <c:axId val="24652032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6504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65391674970086E-2"/>
          <c:y val="3.8805717383309575E-2"/>
          <c:w val="0.94031417905822567"/>
          <c:h val="0.74305447088677246"/>
        </c:manualLayout>
      </c:layout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Vai melhorar</c:v>
                </c:pt>
              </c:strCache>
            </c:strRef>
          </c:tx>
          <c:spPr>
            <a:ln w="38100" cap="rnd">
              <a:solidFill>
                <a:srgbClr val="00B050"/>
              </a:solidFill>
              <a:bevel/>
              <a:tailEnd type="triangle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B050"/>
                </a:solidFill>
                <a:bevel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9E-435F-A913-BBD37EBC94E4}"/>
              </c:ext>
            </c:extLst>
          </c:dPt>
          <c:dLbls>
            <c:dLbl>
              <c:idx val="0"/>
              <c:layout>
                <c:manualLayout>
                  <c:x val="-6.0992500703208059E-2"/>
                  <c:y val="1.2614577236598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E-435F-A913-BBD37EBC94E4}"/>
                </c:ext>
              </c:extLst>
            </c:dLbl>
            <c:dLbl>
              <c:idx val="1"/>
              <c:layout>
                <c:manualLayout>
                  <c:x val="-3.1929745939271427E-2"/>
                  <c:y val="-4.0997376018943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9E-435F-A913-BBD37EBC94E4}"/>
                </c:ext>
              </c:extLst>
            </c:dLbl>
            <c:dLbl>
              <c:idx val="2"/>
              <c:layout>
                <c:manualLayout>
                  <c:x val="-7.7107836359909922E-3"/>
                  <c:y val="-5.0458308946392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9E-435F-A913-BBD37EBC94E4}"/>
                </c:ext>
              </c:extLst>
            </c:dLbl>
            <c:dLbl>
              <c:idx val="3"/>
              <c:layout>
                <c:manualLayout>
                  <c:x val="-6.4998355208268771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4C-48B0-A029-912999A76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Plan1!$B$2:$E$2</c:f>
              <c:numCache>
                <c:formatCode>0.0%</c:formatCode>
                <c:ptCount val="4"/>
                <c:pt idx="0">
                  <c:v>0.309</c:v>
                </c:pt>
                <c:pt idx="1">
                  <c:v>0.35699999999999998</c:v>
                </c:pt>
                <c:pt idx="2">
                  <c:v>0.42899999999999999</c:v>
                </c:pt>
                <c:pt idx="3">
                  <c:v>0.49199999999999999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5-463A-B277-C0E19C2BE3D8}"/>
            </c:ext>
          </c:extLst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Vai permanecer como está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9E-435F-A913-BBD37EBC94E4}"/>
              </c:ext>
            </c:extLst>
          </c:dPt>
          <c:dLbls>
            <c:dLbl>
              <c:idx val="0"/>
              <c:layout>
                <c:manualLayout>
                  <c:x val="-4.6461123321239743E-2"/>
                  <c:y val="2.2075510164046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E-435F-A913-BBD37EBC94E4}"/>
                </c:ext>
              </c:extLst>
            </c:dLbl>
            <c:dLbl>
              <c:idx val="1"/>
              <c:layout>
                <c:manualLayout>
                  <c:x val="-2.4664057248287359E-2"/>
                  <c:y val="3.469008740064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9E-435F-A913-BBD37EBC94E4}"/>
                </c:ext>
              </c:extLst>
            </c:dLbl>
            <c:dLbl>
              <c:idx val="2"/>
              <c:layout>
                <c:manualLayout>
                  <c:x val="-5.2888874056629398E-3"/>
                  <c:y val="-3.153644309149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9E-435F-A913-BBD37EBC94E4}"/>
                </c:ext>
              </c:extLst>
            </c:dLbl>
            <c:dLbl>
              <c:idx val="3"/>
              <c:layout>
                <c:manualLayout>
                  <c:x val="-4.0779392904988247E-3"/>
                  <c:y val="9.4609329274484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4C-48B0-A029-912999A76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Plan1!$B$3:$E$3</c:f>
              <c:numCache>
                <c:formatCode>0.0%</c:formatCode>
                <c:ptCount val="4"/>
                <c:pt idx="0">
                  <c:v>0.23699999999999999</c:v>
                </c:pt>
                <c:pt idx="1">
                  <c:v>0.3</c:v>
                </c:pt>
                <c:pt idx="2">
                  <c:v>0.28799999999999998</c:v>
                </c:pt>
                <c:pt idx="3">
                  <c:v>0.307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A5-463A-B277-C0E19C2BE3D8}"/>
            </c:ext>
          </c:extLst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Vai piorar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  <a:headEnd type="none"/>
              <a:tailEnd type="triangle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  <a:headEnd type="none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A-4E9E-435F-A913-BBD37EBC94E4}"/>
              </c:ext>
            </c:extLst>
          </c:dPt>
          <c:dLbls>
            <c:dLbl>
              <c:idx val="0"/>
              <c:layout>
                <c:manualLayout>
                  <c:x val="-4.2828278975747668E-2"/>
                  <c:y val="-2.5229154473196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E-435F-A913-BBD37EBC94E4}"/>
                </c:ext>
              </c:extLst>
            </c:dLbl>
            <c:dLbl>
              <c:idx val="1"/>
              <c:layout>
                <c:manualLayout>
                  <c:x val="-1.6560430601707723E-3"/>
                  <c:y val="-1.576822154574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9E-435F-A913-BBD37EBC94E4}"/>
                </c:ext>
              </c:extLst>
            </c:dLbl>
            <c:dLbl>
              <c:idx val="2"/>
              <c:layout>
                <c:manualLayout>
                  <c:x val="-6.4998355208269664E-3"/>
                  <c:y val="3.153644309149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9E-435F-A913-BBD37EBC94E4}"/>
                </c:ext>
              </c:extLst>
            </c:dLbl>
            <c:dLbl>
              <c:idx val="3"/>
              <c:layout>
                <c:manualLayout>
                  <c:x val="-8.92173175115493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4C-48B0-A029-912999A76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Plan1!$B$4:$E$4</c:f>
              <c:numCache>
                <c:formatCode>0.0%</c:formatCode>
                <c:ptCount val="4"/>
                <c:pt idx="0">
                  <c:v>0.36799999999999999</c:v>
                </c:pt>
                <c:pt idx="1">
                  <c:v>0.32400000000000001</c:v>
                </c:pt>
                <c:pt idx="2">
                  <c:v>0.25800000000000001</c:v>
                </c:pt>
                <c:pt idx="3">
                  <c:v>0.185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A5-463A-B277-C0E19C2BE3D8}"/>
            </c:ext>
          </c:extLst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NS/NR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  <a:tailEnd type="triangle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50000"/>
                  </a:schemeClr>
                </a:solidFill>
                <a:round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C-4E9E-435F-A913-BBD37EBC94E4}"/>
              </c:ext>
            </c:extLst>
          </c:dPt>
          <c:dLbls>
            <c:dLbl>
              <c:idx val="0"/>
              <c:layout>
                <c:manualLayout>
                  <c:x val="-4.7632691785099636E-2"/>
                  <c:y val="-6.30728861829903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9E-435F-A913-BBD37EBC94E4}"/>
                </c:ext>
              </c:extLst>
            </c:dLbl>
            <c:dLbl>
              <c:idx val="1"/>
              <c:layout>
                <c:manualLayout>
                  <c:x val="-2.4624677596983117E-2"/>
                  <c:y val="-4.0997376018943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9E-435F-A913-BBD37EBC94E4}"/>
                </c:ext>
              </c:extLst>
            </c:dLbl>
            <c:dLbl>
              <c:idx val="2"/>
              <c:layout>
                <c:manualLayout>
                  <c:x val="-4.0385596391947602E-3"/>
                  <c:y val="-3.153644309149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9E-435F-A913-BBD37EBC94E4}"/>
                </c:ext>
              </c:extLst>
            </c:dLbl>
            <c:dLbl>
              <c:idx val="3"/>
              <c:layout>
                <c:manualLayout>
                  <c:x val="-1.13042483301788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4C-48B0-A029-912999A76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Plan1!$B$5:$E$5</c:f>
              <c:numCache>
                <c:formatCode>0.0%</c:formatCode>
                <c:ptCount val="4"/>
                <c:pt idx="0">
                  <c:v>8.5999999999999993E-2</c:v>
                </c:pt>
                <c:pt idx="1">
                  <c:v>1.9E-2</c:v>
                </c:pt>
                <c:pt idx="2">
                  <c:v>2.5999999999999999E-2</c:v>
                </c:pt>
                <c:pt idx="3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9E-435F-A913-BBD37EBC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55424"/>
        <c:axId val="79256960"/>
      </c:lineChart>
      <c:catAx>
        <c:axId val="7925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56960"/>
        <c:crosses val="autoZero"/>
        <c:auto val="1"/>
        <c:lblAlgn val="ctr"/>
        <c:lblOffset val="100"/>
        <c:noMultiLvlLbl val="0"/>
      </c:catAx>
      <c:valAx>
        <c:axId val="7925696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18324779673579E-2"/>
          <c:y val="3.1655162086723587E-2"/>
          <c:w val="0.94083687065372257"/>
          <c:h val="0.747178296630703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0.23519106747521415</c:v>
                </c:pt>
                <c:pt idx="1">
                  <c:v>7.0824910963519103E-2</c:v>
                </c:pt>
                <c:pt idx="2">
                  <c:v>0.37942054095678124</c:v>
                </c:pt>
                <c:pt idx="3">
                  <c:v>2.5969775724323806E-2</c:v>
                </c:pt>
                <c:pt idx="4">
                  <c:v>0.27918952738473385</c:v>
                </c:pt>
                <c:pt idx="5">
                  <c:v>9.4041774954278564E-3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2-4679-A4E4-3A6CB97A213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0.30325762670943485</c:v>
                </c:pt>
                <c:pt idx="1">
                  <c:v>7.6741338575887705E-2</c:v>
                </c:pt>
                <c:pt idx="2">
                  <c:v>0.43364892130994875</c:v>
                </c:pt>
                <c:pt idx="3">
                  <c:v>4.6044803145532623E-2</c:v>
                </c:pt>
                <c:pt idx="4">
                  <c:v>0.12611447393381275</c:v>
                </c:pt>
                <c:pt idx="5">
                  <c:v>1.4192836325383276E-2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2-4679-A4E4-3A6CB97A2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25035904"/>
        <c:axId val="25037440"/>
      </c:barChart>
      <c:catAx>
        <c:axId val="250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5037440"/>
        <c:crosses val="autoZero"/>
        <c:auto val="1"/>
        <c:lblAlgn val="ctr"/>
        <c:lblOffset val="100"/>
        <c:noMultiLvlLbl val="0"/>
      </c:catAx>
      <c:valAx>
        <c:axId val="25037440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50359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5365292614689E-2"/>
          <c:y val="3.1655162086723587E-2"/>
          <c:w val="0.93874052221808935"/>
          <c:h val="0.749536449472458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###0%</c:formatCode>
                <c:ptCount val="6"/>
                <c:pt idx="0">
                  <c:v>0.28185674556895512</c:v>
                </c:pt>
                <c:pt idx="1">
                  <c:v>6.8179779312819586E-2</c:v>
                </c:pt>
                <c:pt idx="2">
                  <c:v>0.38443399248997168</c:v>
                </c:pt>
                <c:pt idx="3">
                  <c:v>2.0325776313934566E-2</c:v>
                </c:pt>
                <c:pt idx="4">
                  <c:v>0.23764241499955144</c:v>
                </c:pt>
                <c:pt idx="5">
                  <c:v>7.5612913147675865E-3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F-48E6-86AC-D4FFE640FD7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Contratar</c:v>
                </c:pt>
                <c:pt idx="1">
                  <c:v>Demitir</c:v>
                </c:pt>
                <c:pt idx="2">
                  <c:v>Nem contratar, nem demitir</c:v>
                </c:pt>
                <c:pt idx="3">
                  <c:v>Substituir alguns funcionários</c:v>
                </c:pt>
                <c:pt idx="4">
                  <c:v>Não possui funcionários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###0%</c:formatCode>
                <c:ptCount val="6"/>
                <c:pt idx="0">
                  <c:v>0.23883409462247612</c:v>
                </c:pt>
                <c:pt idx="1">
                  <c:v>7.7377189948598074E-2</c:v>
                </c:pt>
                <c:pt idx="2">
                  <c:v>0.41226490476928768</c:v>
                </c:pt>
                <c:pt idx="3">
                  <c:v>4.5104890934894872E-2</c:v>
                </c:pt>
                <c:pt idx="4">
                  <c:v>0.21198821691373781</c:v>
                </c:pt>
                <c:pt idx="5">
                  <c:v>1.4430702811005497E-2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F-48E6-86AC-D4FFE640F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23978752"/>
        <c:axId val="23980288"/>
      </c:barChart>
      <c:catAx>
        <c:axId val="2397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3980288"/>
        <c:crosses val="autoZero"/>
        <c:auto val="1"/>
        <c:lblAlgn val="ctr"/>
        <c:lblOffset val="100"/>
        <c:noMultiLvlLbl val="0"/>
      </c:catAx>
      <c:valAx>
        <c:axId val="23980288"/>
        <c:scaling>
          <c:orientation val="minMax"/>
          <c:max val="0.4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397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247986986218083"/>
          <c:y val="0.93298742140482704"/>
          <c:w val="0.16562395271382432"/>
          <c:h val="5.8459071017236554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A7-4A6C-AA64-5BED7A80A7F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A7-4A6C-AA64-5BED7A80A7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CA7-4A6C-AA64-5BED7A80A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0.56200000000000006</c:v>
                </c:pt>
                <c:pt idx="1">
                  <c:v>0.317</c:v>
                </c:pt>
                <c:pt idx="2">
                  <c:v>9.5000000000000001E-2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7-4A6C-AA64-5BED7A80A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4098304"/>
        <c:axId val="24099840"/>
      </c:barChart>
      <c:catAx>
        <c:axId val="240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4099840"/>
        <c:crosses val="autoZero"/>
        <c:auto val="1"/>
        <c:lblAlgn val="ctr"/>
        <c:lblOffset val="100"/>
        <c:noMultiLvlLbl val="0"/>
      </c:catAx>
      <c:valAx>
        <c:axId val="24099840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4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Vai melhorar</c:v>
                </c:pt>
              </c:strCache>
            </c:strRef>
          </c:tx>
          <c:spPr>
            <a:ln w="38100">
              <a:solidFill>
                <a:srgbClr val="00B050"/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00B050"/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1-5799-43A3-AF05-11E078262C89}"/>
              </c:ext>
            </c:extLst>
          </c:dPt>
          <c:dLbls>
            <c:dLbl>
              <c:idx val="0"/>
              <c:layout>
                <c:manualLayout>
                  <c:x val="-4.7570790111493573E-2"/>
                  <c:y val="-3.1853180414658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99-43A3-AF05-11E078262C89}"/>
                </c:ext>
              </c:extLst>
            </c:dLbl>
            <c:dLbl>
              <c:idx val="1"/>
              <c:layout>
                <c:manualLayout>
                  <c:x val="-2.4974664808534126E-2"/>
                  <c:y val="-3.822381649758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9-43A3-AF05-11E078262C89}"/>
                </c:ext>
              </c:extLst>
            </c:dLbl>
            <c:dLbl>
              <c:idx val="2"/>
              <c:layout>
                <c:manualLayout>
                  <c:x val="-3.5678092583620179E-3"/>
                  <c:y val="-3.97857593489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2A-434A-B4E9-27DD5195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Plan1!$B$2:$E$2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0.46400000000000002</c:v>
                </c:pt>
                <c:pt idx="2">
                  <c:v>0.51200000000000001</c:v>
                </c:pt>
                <c:pt idx="3">
                  <c:v>0.56200000000000006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AE-4654-B8B9-30B036F3EAE3}"/>
            </c:ext>
          </c:extLst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Vai permanecer como está</c:v>
                </c:pt>
              </c:strCache>
            </c:strRef>
          </c:tx>
          <c:spPr>
            <a:ln w="38100"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5-5799-43A3-AF05-11E078262C89}"/>
              </c:ext>
            </c:extLst>
          </c:dPt>
          <c:dLbls>
            <c:dLbl>
              <c:idx val="0"/>
              <c:layout>
                <c:manualLayout>
                  <c:x val="-4.6381520358706234E-2"/>
                  <c:y val="1.592659020732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99-43A3-AF05-11E078262C89}"/>
                </c:ext>
              </c:extLst>
            </c:dLbl>
            <c:dLbl>
              <c:idx val="1"/>
              <c:layout>
                <c:manualLayout>
                  <c:x val="-1.6649776539022752E-2"/>
                  <c:y val="-3.185318041465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9-43A3-AF05-11E078262C89}"/>
                </c:ext>
              </c:extLst>
            </c:dLbl>
            <c:dLbl>
              <c:idx val="2"/>
              <c:layout>
                <c:manualLayout>
                  <c:x val="0"/>
                  <c:y val="-2.142310118788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2A-434A-B4E9-27DD5195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Plan1!$B$3:$E$3</c:f>
              <c:numCache>
                <c:formatCode>0.0%</c:formatCode>
                <c:ptCount val="4"/>
                <c:pt idx="0">
                  <c:v>0.40699999999999997</c:v>
                </c:pt>
                <c:pt idx="1">
                  <c:v>0.375</c:v>
                </c:pt>
                <c:pt idx="2">
                  <c:v>0.34699999999999998</c:v>
                </c:pt>
                <c:pt idx="3">
                  <c:v>0.317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AE-4654-B8B9-30B036F3EAE3}"/>
            </c:ext>
          </c:extLst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Vai piorar</c:v>
                </c:pt>
              </c:strCache>
            </c:strRef>
          </c:tx>
          <c:spPr>
            <a:ln w="38100">
              <a:solidFill>
                <a:srgbClr val="FF0000"/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FF0000"/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6-5799-43A3-AF05-11E078262C89}"/>
              </c:ext>
            </c:extLst>
          </c:dPt>
          <c:dLbls>
            <c:dLbl>
              <c:idx val="0"/>
              <c:layout>
                <c:manualLayout>
                  <c:x val="-4.8760059864280912E-2"/>
                  <c:y val="-1.167936456435857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99-43A3-AF05-11E078262C89}"/>
                </c:ext>
              </c:extLst>
            </c:dLbl>
            <c:dLbl>
              <c:idx val="1"/>
              <c:layout>
                <c:manualLayout>
                  <c:x val="-1.6649776539022752E-2"/>
                  <c:y val="-4.459445258052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99-43A3-AF05-11E078262C89}"/>
                </c:ext>
              </c:extLst>
            </c:dLbl>
            <c:dLbl>
              <c:idx val="2"/>
              <c:layout>
                <c:manualLayout>
                  <c:x val="0"/>
                  <c:y val="-2.142310118788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2A-434A-B4E9-27DD5195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Plan1!$B$4:$E$4</c:f>
              <c:numCache>
                <c:formatCode>0.0%</c:formatCode>
                <c:ptCount val="4"/>
                <c:pt idx="0">
                  <c:v>0.129</c:v>
                </c:pt>
                <c:pt idx="1">
                  <c:v>0.13200000000000001</c:v>
                </c:pt>
                <c:pt idx="2">
                  <c:v>0.11600000000000001</c:v>
                </c:pt>
                <c:pt idx="3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AE-4654-B8B9-30B036F3EAE3}"/>
            </c:ext>
          </c:extLst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NS/NR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chemeClr val="bg1">
                    <a:lumMod val="50000"/>
                  </a:schemeClr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7-5799-43A3-AF05-11E078262C89}"/>
              </c:ext>
            </c:extLst>
          </c:dPt>
          <c:dLbls>
            <c:dLbl>
              <c:idx val="0"/>
              <c:layout>
                <c:manualLayout>
                  <c:x val="-4.1624441347556877E-2"/>
                  <c:y val="-9.5559541243974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99-43A3-AF05-11E078262C89}"/>
                </c:ext>
              </c:extLst>
            </c:dLbl>
            <c:dLbl>
              <c:idx val="1"/>
              <c:layout>
                <c:manualLayout>
                  <c:x val="-1.4271237033448072E-2"/>
                  <c:y val="-4.459445258052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99-43A3-AF05-11E078262C89}"/>
                </c:ext>
              </c:extLst>
            </c:dLbl>
            <c:dLbl>
              <c:idx val="2"/>
              <c:layout>
                <c:manualLayout>
                  <c:x val="-5.9463487639366966E-3"/>
                  <c:y val="-3.672531632208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2A-434A-B4E9-27DD5195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Plan1!$B$5:$E$5</c:f>
              <c:numCache>
                <c:formatCode>0.0%</c:formatCode>
                <c:ptCount val="4"/>
                <c:pt idx="0">
                  <c:v>4.2999999999999997E-2</c:v>
                </c:pt>
                <c:pt idx="1">
                  <c:v>2.9000000000000001E-2</c:v>
                </c:pt>
                <c:pt idx="2">
                  <c:v>2.5000000000000001E-2</c:v>
                </c:pt>
                <c:pt idx="3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9-43A3-AF05-11E078262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22816"/>
        <c:axId val="26324352"/>
      </c:lineChart>
      <c:catAx>
        <c:axId val="263228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6324352"/>
        <c:crosses val="autoZero"/>
        <c:auto val="1"/>
        <c:lblAlgn val="ctr"/>
        <c:lblOffset val="100"/>
        <c:noMultiLvlLbl val="0"/>
      </c:catAx>
      <c:valAx>
        <c:axId val="26324352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65000"/>
                  </a:schemeClr>
                </a:solidFill>
              </a:defRPr>
            </a:pPr>
            <a:endParaRPr lang="pt-BR"/>
          </a:p>
        </c:txPr>
        <c:crossAx val="263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47720694286317"/>
          <c:y val="0.9341896308334573"/>
          <c:w val="0.52704558611427366"/>
          <c:h val="6.2749926139701748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3733205129514E-2"/>
          <c:y val="3.0774388302231635E-2"/>
          <c:w val="0.94254353096922328"/>
          <c:h val="0.7827631822186796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0.58970173616263533</c:v>
                </c:pt>
                <c:pt idx="1">
                  <c:v>0.30040065291586288</c:v>
                </c:pt>
                <c:pt idx="2">
                  <c:v>7.1523964979967353E-2</c:v>
                </c:pt>
                <c:pt idx="3">
                  <c:v>3.8373645941534355E-2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7-467D-BD89-496D5DC04AC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0.54582831809893817</c:v>
                </c:pt>
                <c:pt idx="1">
                  <c:v>0.33717867740820628</c:v>
                </c:pt>
                <c:pt idx="2">
                  <c:v>9.5076926743811893E-2</c:v>
                </c:pt>
                <c:pt idx="3">
                  <c:v>2.1916077749043628E-2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7-467D-BD89-496D5DC04AC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0.55672443805343219</c:v>
                </c:pt>
                <c:pt idx="1">
                  <c:v>0.31590100658442444</c:v>
                </c:pt>
                <c:pt idx="2">
                  <c:v>0.12071444789222735</c:v>
                </c:pt>
                <c:pt idx="3">
                  <c:v>6.6601074699159926E-3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07-467D-BD89-496D5DC04AC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0.57783556711342277</c:v>
                </c:pt>
                <c:pt idx="1">
                  <c:v>0.27461492298459694</c:v>
                </c:pt>
                <c:pt idx="2">
                  <c:v>0.11362272454490899</c:v>
                </c:pt>
                <c:pt idx="3">
                  <c:v>3.3926785357071415E-2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7-467D-BD89-496D5DC04AC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0.5853537852548244</c:v>
                </c:pt>
                <c:pt idx="1">
                  <c:v>0.31865413161801093</c:v>
                </c:pt>
                <c:pt idx="2">
                  <c:v>9.1703777008081813E-2</c:v>
                </c:pt>
                <c:pt idx="3">
                  <c:v>4.2883061190829627E-3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07-467D-BD89-496D5DC0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11"/>
        <c:axId val="27733376"/>
        <c:axId val="27743360"/>
      </c:barChart>
      <c:catAx>
        <c:axId val="2773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7743360"/>
        <c:crosses val="autoZero"/>
        <c:auto val="1"/>
        <c:lblAlgn val="ctr"/>
        <c:lblOffset val="100"/>
        <c:noMultiLvlLbl val="0"/>
      </c:catAx>
      <c:valAx>
        <c:axId val="27743360"/>
        <c:scaling>
          <c:orientation val="minMax"/>
          <c:max val="0.70000000000000007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7733376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36528034738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0.59508537190538324</c:v>
                </c:pt>
                <c:pt idx="1">
                  <c:v>0.2985903067507214</c:v>
                </c:pt>
                <c:pt idx="2">
                  <c:v>9.9101251631163956E-2</c:v>
                </c:pt>
                <c:pt idx="3">
                  <c:v>7.2230697127313491E-3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3-4B71-B64A-492AD666011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0.56006438082231869</c:v>
                </c:pt>
                <c:pt idx="1">
                  <c:v>0.31640898079955782</c:v>
                </c:pt>
                <c:pt idx="2">
                  <c:v>8.6605212245362467E-2</c:v>
                </c:pt>
                <c:pt idx="3">
                  <c:v>3.6921426132761059E-2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3-4B71-B64A-492AD666011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0.52638106220491288</c:v>
                </c:pt>
                <c:pt idx="1">
                  <c:v>0.34109353582385071</c:v>
                </c:pt>
                <c:pt idx="2">
                  <c:v>0.10139030917517027</c:v>
                </c:pt>
                <c:pt idx="3">
                  <c:v>3.113509279606623E-2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3-4B71-B64A-492AD6660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5400832"/>
        <c:axId val="5427200"/>
      </c:barChart>
      <c:catAx>
        <c:axId val="540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5427200"/>
        <c:crosses val="autoZero"/>
        <c:auto val="1"/>
        <c:lblAlgn val="ctr"/>
        <c:lblOffset val="100"/>
        <c:noMultiLvlLbl val="0"/>
      </c:catAx>
      <c:valAx>
        <c:axId val="5427200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54008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6773127791211E-2"/>
          <c:y val="3.1655162086723587E-2"/>
          <c:w val="0.93683181313979269"/>
          <c:h val="0.782248126703264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0.55154425003462437</c:v>
                </c:pt>
                <c:pt idx="1">
                  <c:v>0.35554683532616221</c:v>
                </c:pt>
                <c:pt idx="2">
                  <c:v>7.9313051105673799E-2</c:v>
                </c:pt>
                <c:pt idx="3">
                  <c:v>1.359586353353954E-2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6-4536-946B-51D3D548DBC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0.55730039700044109</c:v>
                </c:pt>
                <c:pt idx="1">
                  <c:v>0.29707395971180711</c:v>
                </c:pt>
                <c:pt idx="2">
                  <c:v>0.10360241141008675</c:v>
                </c:pt>
                <c:pt idx="3">
                  <c:v>4.2023231877665053E-2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A6-4536-946B-51D3D548DBC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0.5727108639445827</c:v>
                </c:pt>
                <c:pt idx="1">
                  <c:v>0.27845260744426559</c:v>
                </c:pt>
                <c:pt idx="2">
                  <c:v>0.11829845358310161</c:v>
                </c:pt>
                <c:pt idx="3">
                  <c:v>3.053807502805015E-2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A6-4536-946B-51D3D548DBC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0.56704628949301983</c:v>
                </c:pt>
                <c:pt idx="1">
                  <c:v>0.3320857825128582</c:v>
                </c:pt>
                <c:pt idx="2">
                  <c:v>8.1948016164584858E-2</c:v>
                </c:pt>
                <c:pt idx="3">
                  <c:v>1.8919911829537107E-2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6-4536-946B-51D3D548D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90376064"/>
        <c:axId val="90377600"/>
      </c:barChart>
      <c:catAx>
        <c:axId val="903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90377600"/>
        <c:crosses val="autoZero"/>
        <c:auto val="1"/>
        <c:lblAlgn val="ctr"/>
        <c:lblOffset val="100"/>
        <c:noMultiLvlLbl val="0"/>
      </c:catAx>
      <c:valAx>
        <c:axId val="90377600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903760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16229103225654E-2"/>
          <c:y val="3.1655162086723587E-2"/>
          <c:w val="0.94109725934828803"/>
          <c:h val="0.7850992958959103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0.57091703645236747</c:v>
                </c:pt>
                <c:pt idx="1">
                  <c:v>0.31220822223719547</c:v>
                </c:pt>
                <c:pt idx="2">
                  <c:v>9.8191338832792685E-2</c:v>
                </c:pt>
                <c:pt idx="3">
                  <c:v>1.8683402477644408E-2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B-4807-B2A3-C678A87430F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0.54681221653129153</c:v>
                </c:pt>
                <c:pt idx="1">
                  <c:v>0.32678014037629127</c:v>
                </c:pt>
                <c:pt idx="2">
                  <c:v>8.927863141738665E-2</c:v>
                </c:pt>
                <c:pt idx="3">
                  <c:v>3.7129011675030611E-2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B-4807-B2A3-C678A874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27425792"/>
        <c:axId val="27427584"/>
      </c:barChart>
      <c:catAx>
        <c:axId val="2742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7427584"/>
        <c:crosses val="autoZero"/>
        <c:auto val="1"/>
        <c:lblAlgn val="ctr"/>
        <c:lblOffset val="100"/>
        <c:noMultiLvlLbl val="0"/>
      </c:catAx>
      <c:valAx>
        <c:axId val="27427584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74257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803095094966E-2"/>
          <c:y val="3.1655162086723587E-2"/>
          <c:w val="0.93986348014986498"/>
          <c:h val="0.76228994235474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0.56956477162044394</c:v>
                </c:pt>
                <c:pt idx="1">
                  <c:v>0.32730558261137027</c:v>
                </c:pt>
                <c:pt idx="2">
                  <c:v>6.8295996309017268E-2</c:v>
                </c:pt>
                <c:pt idx="3">
                  <c:v>3.4833649459168503E-2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4-4D99-B223-440E086A85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0.55550519988550706</c:v>
                </c:pt>
                <c:pt idx="1">
                  <c:v>0.30823633241102949</c:v>
                </c:pt>
                <c:pt idx="2">
                  <c:v>0.11984781986451674</c:v>
                </c:pt>
                <c:pt idx="3">
                  <c:v>1.6410647838946666E-2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4-4D99-B223-440E086A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91008000"/>
        <c:axId val="91026176"/>
      </c:barChart>
      <c:catAx>
        <c:axId val="9100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91026176"/>
        <c:crosses val="autoZero"/>
        <c:auto val="1"/>
        <c:lblAlgn val="ctr"/>
        <c:lblOffset val="100"/>
        <c:noMultiLvlLbl val="0"/>
      </c:catAx>
      <c:valAx>
        <c:axId val="91026176"/>
        <c:scaling>
          <c:orientation val="minMax"/>
          <c:max val="0.65000000000000013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910080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9-4406-925F-FFFFA76B3C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9-4406-925F-FFFFA76B3C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C4-4B1E-99E1-5A5EA8EA07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D-4645-8E74-B8BE1CFF99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jun/2017</c:v>
                </c:pt>
                <c:pt idx="1">
                  <c:v>set/2017</c:v>
                </c:pt>
                <c:pt idx="2">
                  <c:v>dez/2017</c:v>
                </c:pt>
                <c:pt idx="3">
                  <c:v>mar/2017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0.309</c:v>
                </c:pt>
                <c:pt idx="1">
                  <c:v>0.35699999999999998</c:v>
                </c:pt>
                <c:pt idx="2">
                  <c:v>0.42899999999999999</c:v>
                </c:pt>
                <c:pt idx="3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4-4B1E-99E1-5A5EA8EA0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797368"/>
        <c:axId val="677798352"/>
      </c:barChart>
      <c:catAx>
        <c:axId val="67779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7798352"/>
        <c:crosses val="autoZero"/>
        <c:auto val="1"/>
        <c:lblAlgn val="ctr"/>
        <c:lblOffset val="100"/>
        <c:noMultiLvlLbl val="0"/>
      </c:catAx>
      <c:valAx>
        <c:axId val="677798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7779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42801337987234E-2"/>
          <c:y val="3.1655208975194311E-2"/>
          <c:w val="0.94389757257938289"/>
          <c:h val="0.717870522345421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0.50304199436118113</c:v>
                </c:pt>
                <c:pt idx="1">
                  <c:v>0.34387891378542812</c:v>
                </c:pt>
                <c:pt idx="2">
                  <c:v>0.14503635554236533</c:v>
                </c:pt>
                <c:pt idx="3">
                  <c:v>8.0427363110253738E-3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5-4EC7-9A0B-CFDAE9019E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0.48311326151206024</c:v>
                </c:pt>
                <c:pt idx="1">
                  <c:v>0.31773762989798837</c:v>
                </c:pt>
                <c:pt idx="2">
                  <c:v>0.18301315664028983</c:v>
                </c:pt>
                <c:pt idx="3">
                  <c:v>1.613595194966155E-2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5-4EC7-9A0B-CFDAE9019E6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0.48304571601574325</c:v>
                </c:pt>
                <c:pt idx="1">
                  <c:v>0.31259461095973357</c:v>
                </c:pt>
                <c:pt idx="2">
                  <c:v>0.20284589766878597</c:v>
                </c:pt>
                <c:pt idx="3">
                  <c:v>1.5137753557372085E-3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5-4EC7-9A0B-CFDAE9019E6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0.49941983755451524</c:v>
                </c:pt>
                <c:pt idx="1">
                  <c:v>0.22622334253591006</c:v>
                </c:pt>
                <c:pt idx="2">
                  <c:v>0.23450566158524389</c:v>
                </c:pt>
                <c:pt idx="3">
                  <c:v>3.985115832433081E-2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5-4EC7-9A0B-CFDAE9019E6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Plan1!$F$2:$F$5</c:f>
              <c:numCache>
                <c:formatCode>###0%</c:formatCode>
                <c:ptCount val="4"/>
                <c:pt idx="0">
                  <c:v>0.51781002638522433</c:v>
                </c:pt>
                <c:pt idx="1">
                  <c:v>0.28232189973614774</c:v>
                </c:pt>
                <c:pt idx="2">
                  <c:v>0.17941952506596304</c:v>
                </c:pt>
                <c:pt idx="3">
                  <c:v>2.0448548812664908E-2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5-4EC7-9A0B-CFDAE9019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11"/>
        <c:axId val="22436096"/>
        <c:axId val="22437248"/>
      </c:barChart>
      <c:catAx>
        <c:axId val="2243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22437248"/>
        <c:crosses val="autoZero"/>
        <c:auto val="1"/>
        <c:lblAlgn val="ctr"/>
        <c:lblOffset val="100"/>
        <c:noMultiLvlLbl val="0"/>
      </c:catAx>
      <c:valAx>
        <c:axId val="22437248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22436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6035981073022"/>
          <c:y val="0.85720514027640182"/>
          <c:w val="0.78991201891511065"/>
          <c:h val="0.105729660219207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D-434E-903E-080B62C835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D-434E-903E-080B62C8355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D-434E-903E-080B62C835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D-4200-8D47-70BFB65F20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jun/2017</c:v>
                </c:pt>
                <c:pt idx="1">
                  <c:v>set/2017</c:v>
                </c:pt>
                <c:pt idx="2">
                  <c:v>dez/2017</c:v>
                </c:pt>
                <c:pt idx="3">
                  <c:v>mar/2017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0.46400000000000002</c:v>
                </c:pt>
                <c:pt idx="2">
                  <c:v>0.51200000000000001</c:v>
                </c:pt>
                <c:pt idx="3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5D-434E-903E-080B62C83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797368"/>
        <c:axId val="677798352"/>
      </c:barChart>
      <c:catAx>
        <c:axId val="67779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7798352"/>
        <c:crosses val="autoZero"/>
        <c:auto val="1"/>
        <c:lblAlgn val="ctr"/>
        <c:lblOffset val="100"/>
        <c:noMultiLvlLbl val="0"/>
      </c:catAx>
      <c:valAx>
        <c:axId val="677798352"/>
        <c:scaling>
          <c:orientation val="minMax"/>
          <c:max val="0.75000000000000011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67779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517350229086E-2"/>
          <c:y val="3.1655162086723587E-2"/>
          <c:w val="0.92158342360093592"/>
          <c:h val="0.790801634281201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0.52847979120333788</c:v>
                </c:pt>
                <c:pt idx="1">
                  <c:v>0.29632216442737147</c:v>
                </c:pt>
                <c:pt idx="2">
                  <c:v>0.16317753230282869</c:v>
                </c:pt>
                <c:pt idx="3">
                  <c:v>1.2020512066462036E-2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2-482E-AA48-2498FB4F202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0.48805033491578326</c:v>
                </c:pt>
                <c:pt idx="1">
                  <c:v>0.31738960785588866</c:v>
                </c:pt>
                <c:pt idx="2">
                  <c:v>0.17518046432984327</c:v>
                </c:pt>
                <c:pt idx="3">
                  <c:v>1.9379592898484749E-2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2-482E-AA48-2498FB4F202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0.4508485639686684</c:v>
                </c:pt>
                <c:pt idx="1">
                  <c:v>0.30681026979982595</c:v>
                </c:pt>
                <c:pt idx="2">
                  <c:v>0.22234551784160139</c:v>
                </c:pt>
                <c:pt idx="3">
                  <c:v>1.9995648389904263E-2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2-482E-AA48-2498FB4F2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89286528"/>
        <c:axId val="89288064"/>
      </c:barChart>
      <c:catAx>
        <c:axId val="8928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9288064"/>
        <c:crosses val="autoZero"/>
        <c:auto val="1"/>
        <c:lblAlgn val="ctr"/>
        <c:lblOffset val="100"/>
        <c:noMultiLvlLbl val="0"/>
      </c:catAx>
      <c:valAx>
        <c:axId val="89288064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9286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7785951428908E-2"/>
          <c:y val="3.1655162086723587E-2"/>
          <c:w val="0.92158342360093592"/>
          <c:h val="0.773202771795496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0.44222335072249663</c:v>
                </c:pt>
                <c:pt idx="1">
                  <c:v>0.33527999630672639</c:v>
                </c:pt>
                <c:pt idx="2">
                  <c:v>0.19622824431005031</c:v>
                </c:pt>
                <c:pt idx="3">
                  <c:v>2.6268408660726651E-2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7-4A9C-A790-B8B70994D4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Construção Civil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0.56744596382884871</c:v>
                </c:pt>
                <c:pt idx="1">
                  <c:v>0.2893103955300691</c:v>
                </c:pt>
                <c:pt idx="2">
                  <c:v>0.13856785766798999</c:v>
                </c:pt>
                <c:pt idx="3">
                  <c:v>4.6757829730921926E-3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7-4A9C-A790-B8B70994D4C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Plan1!$D$2:$D$5</c:f>
              <c:numCache>
                <c:formatCode>###0%</c:formatCode>
                <c:ptCount val="4"/>
                <c:pt idx="0">
                  <c:v>0.47967023585941121</c:v>
                </c:pt>
                <c:pt idx="1">
                  <c:v>0.31530037317983362</c:v>
                </c:pt>
                <c:pt idx="2">
                  <c:v>0.19768774848167026</c:v>
                </c:pt>
                <c:pt idx="3">
                  <c:v>7.3416424790848558E-3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7-4A9C-A790-B8B70994D4C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Serviços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Plan1!$E$2:$E$5</c:f>
              <c:numCache>
                <c:formatCode>###0%</c:formatCode>
                <c:ptCount val="4"/>
                <c:pt idx="0">
                  <c:v>0.49078092351495944</c:v>
                </c:pt>
                <c:pt idx="1">
                  <c:v>0.28600950609630088</c:v>
                </c:pt>
                <c:pt idx="2">
                  <c:v>0.19641340038116234</c:v>
                </c:pt>
                <c:pt idx="3">
                  <c:v>2.6796170007577325E-2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E7-4A9C-A790-B8B70994D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89413120"/>
        <c:axId val="89414656"/>
      </c:barChart>
      <c:catAx>
        <c:axId val="8941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9414656"/>
        <c:crosses val="autoZero"/>
        <c:auto val="1"/>
        <c:lblAlgn val="ctr"/>
        <c:lblOffset val="100"/>
        <c:noMultiLvlLbl val="0"/>
      </c:catAx>
      <c:valAx>
        <c:axId val="89414656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9413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97753444532039E-2"/>
          <c:y val="3.1655162086723587E-2"/>
          <c:w val="0.93132889982300293"/>
          <c:h val="0.770843449932683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Optante</c:v>
                </c:pt>
              </c:strCache>
            </c:strRef>
          </c:tx>
          <c:spPr>
            <a:solidFill>
              <a:srgbClr val="3399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0.47544975887726326</c:v>
                </c:pt>
                <c:pt idx="1">
                  <c:v>0.32105420208106727</c:v>
                </c:pt>
                <c:pt idx="2">
                  <c:v>0.18777733927557297</c:v>
                </c:pt>
                <c:pt idx="3">
                  <c:v>1.5718699766096508E-2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2-4574-9EB1-26A11FA9AB0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Optante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0.5190729116368904</c:v>
                </c:pt>
                <c:pt idx="1">
                  <c:v>0.28267917500172446</c:v>
                </c:pt>
                <c:pt idx="2">
                  <c:v>0.17872663309650272</c:v>
                </c:pt>
                <c:pt idx="3">
                  <c:v>1.9521280264882389E-2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2-4574-9EB1-26A11FA9A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"/>
        <c:axId val="89570304"/>
        <c:axId val="89715456"/>
      </c:barChart>
      <c:catAx>
        <c:axId val="895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9715456"/>
        <c:crosses val="autoZero"/>
        <c:auto val="1"/>
        <c:lblAlgn val="ctr"/>
        <c:lblOffset val="100"/>
        <c:noMultiLvlLbl val="0"/>
      </c:catAx>
      <c:valAx>
        <c:axId val="89715456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89570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6426071741034E-2"/>
          <c:y val="3.1655162086723587E-2"/>
          <c:w val="0.93175579615048121"/>
          <c:h val="0.767992280740037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Cliente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###0%</c:formatCode>
                <c:ptCount val="4"/>
                <c:pt idx="0">
                  <c:v>0.53216793971394882</c:v>
                </c:pt>
                <c:pt idx="1">
                  <c:v>0.28762751832675448</c:v>
                </c:pt>
                <c:pt idx="2">
                  <c:v>0.16260829445839955</c:v>
                </c:pt>
                <c:pt idx="3">
                  <c:v>1.7596247500897114E-2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D-4CDD-BE0B-5285F9C84D8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Cliente</c:v>
                </c:pt>
              </c:strCache>
            </c:strRef>
          </c:tx>
          <c:spPr>
            <a:solidFill>
              <a:srgbClr val="FF4F2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Plan1!$C$2:$C$5</c:f>
              <c:numCache>
                <c:formatCode>###0%</c:formatCode>
                <c:ptCount val="4"/>
                <c:pt idx="0">
                  <c:v>0.45283131380593455</c:v>
                </c:pt>
                <c:pt idx="1">
                  <c:v>0.32562494036828549</c:v>
                </c:pt>
                <c:pt idx="2">
                  <c:v>0.20494227650033395</c:v>
                </c:pt>
                <c:pt idx="3">
                  <c:v>1.6601469325446046E-2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D-4CDD-BE0B-5285F9C84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"/>
        <c:axId val="106770432"/>
        <c:axId val="106773888"/>
      </c:barChart>
      <c:catAx>
        <c:axId val="10677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106773888"/>
        <c:crosses val="autoZero"/>
        <c:auto val="1"/>
        <c:lblAlgn val="ctr"/>
        <c:lblOffset val="100"/>
        <c:noMultiLvlLbl val="0"/>
      </c:catAx>
      <c:valAx>
        <c:axId val="106773888"/>
        <c:scaling>
          <c:orientation val="minMax"/>
          <c:max val="0.60000000000000009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106770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A7-4A6C-AA64-5BED7A80A7F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A7-4A6C-AA64-5BED7A80A7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CA7-4A6C-AA64-5BED7A80A7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Vai melhorar</c:v>
                </c:pt>
                <c:pt idx="1">
                  <c:v>Vai permanecer como está</c:v>
                </c:pt>
                <c:pt idx="2">
                  <c:v>Vai piorar</c:v>
                </c:pt>
                <c:pt idx="3">
                  <c:v>NS/NR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0.51800000000000002</c:v>
                </c:pt>
                <c:pt idx="1">
                  <c:v>0.32300000000000001</c:v>
                </c:pt>
                <c:pt idx="2">
                  <c:v>0.13300000000000001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7-4A6C-AA64-5BED7A80A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0633984"/>
        <c:axId val="30635520"/>
      </c:barChart>
      <c:catAx>
        <c:axId val="306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30635520"/>
        <c:crosses val="autoZero"/>
        <c:auto val="1"/>
        <c:lblAlgn val="ctr"/>
        <c:lblOffset val="100"/>
        <c:noMultiLvlLbl val="0"/>
      </c:catAx>
      <c:valAx>
        <c:axId val="30635520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32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3063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091433117996159E-2"/>
          <c:y val="3.6668355294159259E-2"/>
          <c:w val="0.94390602076406194"/>
          <c:h val="0.76427653060906053"/>
        </c:manualLayout>
      </c:layout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Vai melhorar</c:v>
                </c:pt>
              </c:strCache>
            </c:strRef>
          </c:tx>
          <c:spPr>
            <a:ln w="38100">
              <a:solidFill>
                <a:srgbClr val="00B050"/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00B050"/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1-601C-4DFC-9AFB-512155220719}"/>
              </c:ext>
            </c:extLst>
          </c:dPt>
          <c:dLbls>
            <c:dLbl>
              <c:idx val="0"/>
              <c:layout>
                <c:manualLayout>
                  <c:x val="-4.9645390781794127E-2"/>
                  <c:y val="1.3210822888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1C-4DFC-9AFB-512155220719}"/>
                </c:ext>
              </c:extLst>
            </c:dLbl>
            <c:dLbl>
              <c:idx val="1"/>
              <c:layout>
                <c:manualLayout>
                  <c:x val="-2.6732083381403395E-2"/>
                  <c:y val="-3.30267971660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9106731776668E-2"/>
                      <c:h val="5.8292755996101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1C-4DFC-9AFB-512155220719}"/>
                </c:ext>
              </c:extLst>
            </c:dLbl>
            <c:dLbl>
              <c:idx val="2"/>
              <c:layout>
                <c:manualLayout>
                  <c:x val="-1.1456628641952489E-2"/>
                  <c:y val="-4.95405858323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49-489E-AE13-67A6F1A28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Plan1!$B$2:$E$2</c:f>
              <c:numCache>
                <c:formatCode>0.0%</c:formatCode>
                <c:ptCount val="4"/>
                <c:pt idx="0">
                  <c:v>0.33500000000000002</c:v>
                </c:pt>
                <c:pt idx="1">
                  <c:v>0.39300000000000002</c:v>
                </c:pt>
                <c:pt idx="2">
                  <c:v>0.44800000000000001</c:v>
                </c:pt>
                <c:pt idx="3">
                  <c:v>0.51800000000000002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24-48A1-834A-0F3D17725AE5}"/>
            </c:ext>
          </c:extLst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Vai permanecer como está</c:v>
                </c:pt>
              </c:strCache>
            </c:strRef>
          </c:tx>
          <c:spPr>
            <a:ln w="38100"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2-601C-4DFC-9AFB-512155220719}"/>
              </c:ext>
            </c:extLst>
          </c:dPt>
          <c:dLbls>
            <c:dLbl>
              <c:idx val="0"/>
              <c:layout>
                <c:manualLayout>
                  <c:x val="-5.0918349519788846E-2"/>
                  <c:y val="-6.605411444317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1C-4DFC-9AFB-512155220719}"/>
                </c:ext>
              </c:extLst>
            </c:dLbl>
            <c:dLbl>
              <c:idx val="1"/>
              <c:layout>
                <c:manualLayout>
                  <c:x val="-2.4186216021899794E-2"/>
                  <c:y val="3.302705722158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C-4DFC-9AFB-512155220719}"/>
                </c:ext>
              </c:extLst>
            </c:dLbl>
            <c:dLbl>
              <c:idx val="2"/>
              <c:layout>
                <c:manualLayout>
                  <c:x val="-7.6377524279683268E-3"/>
                  <c:y val="-2.311894005511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49-489E-AE13-67A6F1A28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Plan1!$B$3:$E$3</c:f>
              <c:numCache>
                <c:formatCode>0.0%</c:formatCode>
                <c:ptCount val="4"/>
                <c:pt idx="0">
                  <c:v>0.374</c:v>
                </c:pt>
                <c:pt idx="1">
                  <c:v>0.36599999999999999</c:v>
                </c:pt>
                <c:pt idx="2">
                  <c:v>0.33200000000000002</c:v>
                </c:pt>
                <c:pt idx="3">
                  <c:v>0.32300000000000001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24-48A1-834A-0F3D17725AE5}"/>
            </c:ext>
          </c:extLst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Vai piorar</c:v>
                </c:pt>
              </c:strCache>
            </c:strRef>
          </c:tx>
          <c:spPr>
            <a:ln w="38100">
              <a:solidFill>
                <a:srgbClr val="FF0000"/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FF0000"/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3-601C-4DFC-9AFB-512155220719}"/>
              </c:ext>
            </c:extLst>
          </c:dPt>
          <c:dLbls>
            <c:dLbl>
              <c:idx val="0"/>
              <c:layout>
                <c:manualLayout>
                  <c:x val="-4.8372381927313676E-2"/>
                  <c:y val="-1.6513398583009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9106731776668E-2"/>
                      <c:h val="5.1687344551783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01C-4DFC-9AFB-512155220719}"/>
                </c:ext>
              </c:extLst>
            </c:dLbl>
            <c:dLbl>
              <c:idx val="1"/>
              <c:layout>
                <c:manualLayout>
                  <c:x val="-2.6732133497889145E-2"/>
                  <c:y val="2.972435149942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C-4DFC-9AFB-512155220719}"/>
                </c:ext>
              </c:extLst>
            </c:dLbl>
            <c:dLbl>
              <c:idx val="2"/>
              <c:layout>
                <c:manualLayout>
                  <c:x val="-2.5459174759894423E-3"/>
                  <c:y val="-3.302705722158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49-489E-AE13-67A6F1A28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Plan1!$B$4:$E$4</c:f>
              <c:numCache>
                <c:formatCode>0.0%</c:formatCode>
                <c:ptCount val="4"/>
                <c:pt idx="0">
                  <c:v>0.251</c:v>
                </c:pt>
                <c:pt idx="1">
                  <c:v>0.22800000000000001</c:v>
                </c:pt>
                <c:pt idx="2">
                  <c:v>0.191</c:v>
                </c:pt>
                <c:pt idx="3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24-48A1-834A-0F3D17725AE5}"/>
            </c:ext>
          </c:extLst>
        </c:ser>
        <c:ser>
          <c:idx val="3"/>
          <c:order val="3"/>
          <c:tx>
            <c:strRef>
              <c:f>Plan1!$A$5</c:f>
              <c:strCache>
                <c:ptCount val="1"/>
                <c:pt idx="0">
                  <c:v>NS/NR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tailEnd type="triangle"/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chemeClr val="bg1">
                    <a:lumMod val="50000"/>
                  </a:schemeClr>
                </a:solidFill>
                <a:tailEnd type="oval"/>
              </a:ln>
            </c:spPr>
            <c:extLst>
              <c:ext xmlns:c16="http://schemas.microsoft.com/office/drawing/2014/chart" uri="{C3380CC4-5D6E-409C-BE32-E72D297353CC}">
                <c16:uniqueId val="{00000004-601C-4DFC-9AFB-512155220719}"/>
              </c:ext>
            </c:extLst>
          </c:dPt>
          <c:dLbls>
            <c:dLbl>
              <c:idx val="0"/>
              <c:layout>
                <c:manualLayout>
                  <c:x val="-4.4553555829815239E-2"/>
                  <c:y val="-9.9081171664761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1C-4DFC-9AFB-512155220719}"/>
                </c:ext>
              </c:extLst>
            </c:dLbl>
            <c:dLbl>
              <c:idx val="1"/>
              <c:layout>
                <c:manualLayout>
                  <c:x val="-2.1640298545910354E-2"/>
                  <c:y val="-4.6237880110221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1C-4DFC-9AFB-512155220719}"/>
                </c:ext>
              </c:extLst>
            </c:dLbl>
            <c:dLbl>
              <c:idx val="2"/>
              <c:layout>
                <c:manualLayout>
                  <c:x val="-3.8188762139842567E-3"/>
                  <c:y val="-3.632976294374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49-489E-AE13-67A6F1A28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Plan1!$B$1:$E$1</c:f>
              <c:strCache>
                <c:ptCount val="4"/>
                <c:pt idx="0">
                  <c:v>Junho 2017</c:v>
                </c:pt>
                <c:pt idx="1">
                  <c:v>Setembro 2017</c:v>
                </c:pt>
                <c:pt idx="2">
                  <c:v>Dezembro 2017</c:v>
                </c:pt>
                <c:pt idx="3">
                  <c:v>Março 2018 </c:v>
                </c:pt>
              </c:strCache>
            </c:strRef>
          </c:cat>
          <c:val>
            <c:numRef>
              <c:f>Plan1!$B$5:$E$5</c:f>
              <c:numCache>
                <c:formatCode>0.0%</c:formatCode>
                <c:ptCount val="4"/>
                <c:pt idx="0">
                  <c:v>3.9E-2</c:v>
                </c:pt>
                <c:pt idx="1">
                  <c:v>1.4E-2</c:v>
                </c:pt>
                <c:pt idx="2">
                  <c:v>2.9000000000000001E-2</c:v>
                </c:pt>
                <c:pt idx="3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C-4DFC-9AFB-512155220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69504"/>
        <c:axId val="22871040"/>
      </c:lineChart>
      <c:catAx>
        <c:axId val="228695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871040"/>
        <c:crosses val="autoZero"/>
        <c:auto val="1"/>
        <c:lblAlgn val="ctr"/>
        <c:lblOffset val="100"/>
        <c:noMultiLvlLbl val="0"/>
      </c:catAx>
      <c:valAx>
        <c:axId val="22871040"/>
        <c:scaling>
          <c:orientation val="minMax"/>
          <c:max val="0.55000000000000004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65000"/>
                  </a:schemeClr>
                </a:solidFill>
              </a:defRPr>
            </a:pPr>
            <a:endParaRPr lang="pt-BR"/>
          </a:p>
        </c:txPr>
        <c:crossAx val="22869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04789592449731"/>
          <c:y val="0.92898012447299738"/>
          <c:w val="0.56413381622906122"/>
          <c:h val="6.7717169804843894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05D9-A660-4830-9FE6-0E9729FFC6FE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CD0F-6D16-4963-BC39-9E4D74303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17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CEC9-2132-43BF-B3D0-41D0BFA65BB9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26FD-D063-49F9-B6D9-6819F9B9D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2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0475D-A952-4CEB-A49C-BDC28CFD1443}" type="datetime1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A2463-8D6D-463E-8AFA-00DF02DC313C}" type="datetime1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7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826D5-477D-4C97-B8C8-0B25B2B44D62}" type="datetime1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36817-0C91-41EA-8B8D-768A37857B2A}" type="datetime1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9A006-8FE6-4AAB-A1E1-A2A7FEA0FAF8}" type="datetime1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5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CACAA-E56E-49F1-BA57-E773272D2BDD}" type="datetime1">
              <a:rPr lang="pt-BR" smtClean="0"/>
              <a:t>16/03/2018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C9B699-35C8-49FF-ABE2-BA23BE547D64}" type="datetime1">
              <a:rPr lang="pt-BR" smtClean="0"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09817F-64CE-4378-96AB-E498C8639164}" type="datetime1">
              <a:rPr lang="pt-BR" smtClean="0"/>
              <a:t>16/03/2018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A784A-01A8-4BF3-9316-2DD18FDB9F83}" type="datetime1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E6EAB-75EE-41C5-B234-15B95FCB761A}" type="datetime1">
              <a:rPr lang="pt-BR" smtClean="0"/>
              <a:t>16/03/2018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4A67-4E44-4B2B-BAF7-E86FC6FD6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7C0B-B44A-4388-97E8-A967FE55A01A}" type="datetimeFigureOut">
              <a:rPr lang="pt-BR" smtClean="0"/>
              <a:t>16/03/2018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99F-6D45-4E05-A0EB-84D6F0427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10" Type="http://schemas.openxmlformats.org/officeDocument/2006/relationships/image" Target="../media/image8.emf"/><Relationship Id="rId4" Type="http://schemas.openxmlformats.org/officeDocument/2006/relationships/slide" Target="slide21.xml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10" Type="http://schemas.openxmlformats.org/officeDocument/2006/relationships/image" Target="../media/image8.emf"/><Relationship Id="rId4" Type="http://schemas.openxmlformats.org/officeDocument/2006/relationships/slide" Target="slide33.xml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3.xml"/><Relationship Id="rId7" Type="http://schemas.openxmlformats.org/officeDocument/2006/relationships/slide" Target="slide49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47.xml"/><Relationship Id="rId10" Type="http://schemas.openxmlformats.org/officeDocument/2006/relationships/image" Target="../media/image8.emf"/><Relationship Id="rId4" Type="http://schemas.openxmlformats.org/officeDocument/2006/relationships/slide" Target="slide45.xml"/><Relationship Id="rId9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6.xml"/><Relationship Id="rId7" Type="http://schemas.openxmlformats.org/officeDocument/2006/relationships/slide" Target="slide47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10" Type="http://schemas.openxmlformats.org/officeDocument/2006/relationships/slide" Target="slide53.xml"/><Relationship Id="rId4" Type="http://schemas.openxmlformats.org/officeDocument/2006/relationships/image" Target="../media/image8.emf"/><Relationship Id="rId9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8.xml"/><Relationship Id="rId7" Type="http://schemas.openxmlformats.org/officeDocument/2006/relationships/slide" Target="slide47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10" Type="http://schemas.openxmlformats.org/officeDocument/2006/relationships/slide" Target="slide53.xml"/><Relationship Id="rId4" Type="http://schemas.openxmlformats.org/officeDocument/2006/relationships/image" Target="../media/image8.emf"/><Relationship Id="rId9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50.xml"/><Relationship Id="rId7" Type="http://schemas.openxmlformats.org/officeDocument/2006/relationships/slide" Target="slide4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10" Type="http://schemas.openxmlformats.org/officeDocument/2006/relationships/slide" Target="slide53.xml"/><Relationship Id="rId4" Type="http://schemas.openxmlformats.org/officeDocument/2006/relationships/image" Target="../media/image8.emf"/><Relationship Id="rId9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oleObject" Target="../embeddings/oleObject1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52.xml"/><Relationship Id="rId7" Type="http://schemas.openxmlformats.org/officeDocument/2006/relationships/slide" Target="slide47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10" Type="http://schemas.openxmlformats.org/officeDocument/2006/relationships/slide" Target="slide53.xml"/><Relationship Id="rId4" Type="http://schemas.openxmlformats.org/officeDocument/2006/relationships/image" Target="../media/image8.emf"/><Relationship Id="rId9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54.xml"/><Relationship Id="rId7" Type="http://schemas.openxmlformats.org/officeDocument/2006/relationships/slide" Target="slide47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10" Type="http://schemas.openxmlformats.org/officeDocument/2006/relationships/slide" Target="slide53.xml"/><Relationship Id="rId4" Type="http://schemas.openxmlformats.org/officeDocument/2006/relationships/image" Target="../media/image8.emf"/><Relationship Id="rId9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9.xml"/><Relationship Id="rId11" Type="http://schemas.openxmlformats.org/officeDocument/2006/relationships/image" Target="../media/image17.jpeg"/><Relationship Id="rId5" Type="http://schemas.openxmlformats.org/officeDocument/2006/relationships/image" Target="../media/image14.emf"/><Relationship Id="rId10" Type="http://schemas.openxmlformats.org/officeDocument/2006/relationships/chart" Target="../charts/chart30.xm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8.emf"/><Relationship Id="rId4" Type="http://schemas.openxmlformats.org/officeDocument/2006/relationships/slide" Target="slide11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8.emf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>
          <a:xfrm>
            <a:off x="3262117" y="0"/>
            <a:ext cx="8955283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0"/>
            <a:ext cx="5004707" cy="6858000"/>
          </a:xfrm>
          <a:prstGeom prst="rect">
            <a:avLst/>
          </a:prstGeom>
          <a:solidFill>
            <a:srgbClr val="4B5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92449"/>
            <a:ext cx="5004706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Conjuntural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4728058"/>
            <a:ext cx="500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Pequenos Negócios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87" y="6176241"/>
            <a:ext cx="1113916" cy="621721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00470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86400" y="4588633"/>
            <a:ext cx="3431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1527" y="6317322"/>
            <a:ext cx="4879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Março 2018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01" y="1260051"/>
            <a:ext cx="1175553" cy="5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15707"/>
              </p:ext>
            </p:extLst>
          </p:nvPr>
        </p:nvGraphicFramePr>
        <p:xfrm>
          <a:off x="426411" y="2950831"/>
          <a:ext cx="11331088" cy="3360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698780603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3232729395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1731211916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4256330419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984891975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2106588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494075055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3118227739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1176502437"/>
                    </a:ext>
                  </a:extLst>
                </a:gridCol>
                <a:gridCol w="485225">
                  <a:extLst>
                    <a:ext uri="{9D8B030D-6E8A-4147-A177-3AD203B41FA5}">
                      <a16:colId xmlns:a16="http://schemas.microsoft.com/office/drawing/2014/main" val="3241281945"/>
                    </a:ext>
                  </a:extLst>
                </a:gridCol>
              </a:tblGrid>
              <a:tr h="5659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5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13226" y="1186210"/>
            <a:ext cx="11331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Regiões </a:t>
            </a:r>
            <a:r>
              <a:rPr lang="pt-BR" sz="1500" b="1" dirty="0">
                <a:solidFill>
                  <a:srgbClr val="0070C0"/>
                </a:solidFill>
              </a:rPr>
              <a:t>Sul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1500" b="1" dirty="0">
                <a:solidFill>
                  <a:srgbClr val="0070C0"/>
                </a:solidFill>
              </a:rPr>
              <a:t>Nordeste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foram as que registraram maior aumento do otimismo em relação à economia brasileira ao longo da série histórica: na região Sul o percentual de entrevistados que acredita que a economia do país vai melhorar nos próximos 12 meses praticamente dobrou, assim como na região Nordeste. </a:t>
            </a:r>
          </a:p>
          <a:p>
            <a:pPr algn="just"/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das quatro edições da pesquisa, em todas as regiões observou-se um aumento do número de empresários 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otimistas e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 queda no número de empresários pessimistas em relação </a:t>
            </a: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à economia.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1742066"/>
              </p:ext>
            </p:extLst>
          </p:nvPr>
        </p:nvGraphicFramePr>
        <p:xfrm>
          <a:off x="604157" y="2261507"/>
          <a:ext cx="10808258" cy="401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37647" y="1270348"/>
            <a:ext cx="11163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Empresas de Pequeno Porte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(EPP) tendem a ser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nos próximos 12 meses: mais de metade acredita que o cenário vai melhorar. Já os MEI mostraram-se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pessimistas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pt-BR" sz="1600" b="1" dirty="0">
                <a:solidFill>
                  <a:srgbClr val="0070C0"/>
                </a:solidFill>
              </a:rPr>
              <a:t>22%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disseram que a economia tende a </a:t>
            </a:r>
            <a:r>
              <a:rPr lang="pt-BR" sz="1600" b="1" dirty="0">
                <a:solidFill>
                  <a:srgbClr val="0070C0"/>
                </a:solidFill>
              </a:rPr>
              <a:t>piorar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78691" y="1615685"/>
            <a:ext cx="10307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Ao longo da série histórica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EPP e as ME foram as que registraram maior crescimento do otimismo quanto à economia do país. 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4390"/>
              </p:ext>
            </p:extLst>
          </p:nvPr>
        </p:nvGraphicFramePr>
        <p:xfrm>
          <a:off x="514349" y="2719448"/>
          <a:ext cx="10896598" cy="2819677"/>
        </p:xfrm>
        <a:graphic>
          <a:graphicData uri="http://schemas.openxmlformats.org/drawingml/2006/table">
            <a:tbl>
              <a:tblPr/>
              <a:tblGrid>
                <a:gridCol w="2066926">
                  <a:extLst>
                    <a:ext uri="{9D8B030D-6E8A-4147-A177-3AD203B41FA5}">
                      <a16:colId xmlns:a16="http://schemas.microsoft.com/office/drawing/2014/main" val="3913617605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1672238123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3095580236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314306673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949811639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2882743353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4020686160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938377243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6989305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1286578572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339423183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3410585737"/>
                    </a:ext>
                  </a:extLst>
                </a:gridCol>
                <a:gridCol w="735806">
                  <a:extLst>
                    <a:ext uri="{9D8B030D-6E8A-4147-A177-3AD203B41FA5}">
                      <a16:colId xmlns:a16="http://schemas.microsoft.com/office/drawing/2014/main" val="546095920"/>
                    </a:ext>
                  </a:extLst>
                </a:gridCol>
              </a:tblGrid>
              <a:tr h="366652">
                <a:tc rowSpan="2"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81147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</a:t>
                      </a:r>
                    </a:p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321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 melhorar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2451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 permanecer como está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98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 piorar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885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6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96532005"/>
              </p:ext>
            </p:extLst>
          </p:nvPr>
        </p:nvGraphicFramePr>
        <p:xfrm>
          <a:off x="658027" y="2302329"/>
          <a:ext cx="10374594" cy="402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88023" y="1311168"/>
            <a:ext cx="9956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empreendedores do setor da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Construção Civil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mostraram-se os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brasileira: </a:t>
            </a:r>
            <a:r>
              <a:rPr lang="pt-BR" sz="1600" b="1" dirty="0">
                <a:solidFill>
                  <a:srgbClr val="0070C0"/>
                </a:solidFill>
              </a:rPr>
              <a:t>57%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acreditam que o cenário irá </a:t>
            </a:r>
            <a:r>
              <a:rPr lang="pt-BR" sz="1600" b="1" dirty="0">
                <a:solidFill>
                  <a:srgbClr val="0070C0"/>
                </a:solidFill>
              </a:rPr>
              <a:t>melhorar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meses. 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07140"/>
              </p:ext>
            </p:extLst>
          </p:nvPr>
        </p:nvGraphicFramePr>
        <p:xfrm>
          <a:off x="304798" y="2540977"/>
          <a:ext cx="11547709" cy="2971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662838084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276041364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3521523626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3904841817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4274729249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1700125032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1522752053"/>
                    </a:ext>
                  </a:extLst>
                </a:gridCol>
                <a:gridCol w="598502">
                  <a:extLst>
                    <a:ext uri="{9D8B030D-6E8A-4147-A177-3AD203B41FA5}">
                      <a16:colId xmlns:a16="http://schemas.microsoft.com/office/drawing/2014/main" val="907866441"/>
                    </a:ext>
                  </a:extLst>
                </a:gridCol>
              </a:tblGrid>
              <a:tr h="476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NS/NR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48409" y="1636146"/>
            <a:ext cx="110871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Empresários de </a:t>
            </a:r>
            <a:r>
              <a:rPr lang="pt-BR" sz="1700" b="1" dirty="0">
                <a:solidFill>
                  <a:srgbClr val="0070C0"/>
                </a:solidFill>
              </a:rPr>
              <a:t>todos os setores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demonstraram </a:t>
            </a:r>
            <a:r>
              <a:rPr lang="pt-BR" sz="1700" b="1" dirty="0">
                <a:solidFill>
                  <a:srgbClr val="0070C0"/>
                </a:solidFill>
              </a:rPr>
              <a:t>aumento no otimismo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economia brasileira no último trimestre, destacando-se os da Construção Civil, que tem sido, desde setembro/2017, os mais otimistas. </a:t>
            </a:r>
          </a:p>
        </p:txBody>
      </p:sp>
    </p:spTree>
    <p:extLst>
      <p:ext uri="{BB962C8B-B14F-4D97-AF65-F5344CB8AC3E}">
        <p14:creationId xmlns:p14="http://schemas.microsoft.com/office/powerpoint/2010/main" val="16267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07904550"/>
              </p:ext>
            </p:extLst>
          </p:nvPr>
        </p:nvGraphicFramePr>
        <p:xfrm>
          <a:off x="1281323" y="2255333"/>
          <a:ext cx="9087156" cy="416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009689" y="1357321"/>
            <a:ext cx="9358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empreendedores </a:t>
            </a:r>
            <a:r>
              <a:rPr lang="pt-B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optantes pelo Simples Nacional tendem a ser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 melhora da economia nos próximos 12 meses, se comparados aos empresários optantes pelo Simples Nacional.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2782"/>
              </p:ext>
            </p:extLst>
          </p:nvPr>
        </p:nvGraphicFramePr>
        <p:xfrm>
          <a:off x="1086567" y="2970437"/>
          <a:ext cx="10010778" cy="2796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1475977386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1620469862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2092233476"/>
                    </a:ext>
                  </a:extLst>
                </a:gridCol>
                <a:gridCol w="927770">
                  <a:extLst>
                    <a:ext uri="{9D8B030D-6E8A-4147-A177-3AD203B41FA5}">
                      <a16:colId xmlns:a16="http://schemas.microsoft.com/office/drawing/2014/main" val="429682843"/>
                    </a:ext>
                  </a:extLst>
                </a:gridCol>
              </a:tblGrid>
              <a:tr h="4966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958362" y="1605079"/>
            <a:ext cx="101389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modo geral, tanto entre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optantes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não optantes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Nacional, a avaliação dos empresários quanto ao futuro da economia brasileira mostrou-se progressivamente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mais otimista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84055" y="3905250"/>
            <a:ext cx="10013286" cy="4381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17076377"/>
              </p:ext>
            </p:extLst>
          </p:nvPr>
        </p:nvGraphicFramePr>
        <p:xfrm>
          <a:off x="1228411" y="2462101"/>
          <a:ext cx="9144000" cy="402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228410" y="1361646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que foram clientes do SEBRAE nos últimos três anos tendem a ser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economia brasileira nos próximos 12 meses, se comparados aos não clientes. 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20726" y="2754181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688" y="3206502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0393"/>
              </p:ext>
            </p:extLst>
          </p:nvPr>
        </p:nvGraphicFramePr>
        <p:xfrm>
          <a:off x="1476373" y="2929484"/>
          <a:ext cx="9448800" cy="3275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111715581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3378831887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8524912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val="3849872111"/>
                    </a:ext>
                  </a:extLst>
                </a:gridCol>
              </a:tblGrid>
              <a:tr h="5343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415197" y="1479238"/>
            <a:ext cx="95711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Tanto entre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não clientes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 a avaliação quanto ao futuro da economia brasileira mostrou-se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mais otimista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às sondagens precedentes. Entre os clientes, porém, o crescimento do otimismo foi ainda mais acentuado: na sondagem de junho/2017, apenas 28% acreditavam na melhora da economia e hoje esse percentual é de 53%.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08108" y="4043469"/>
            <a:ext cx="9417065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19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69587379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743485" y="1349701"/>
            <a:ext cx="1061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Mais de metade dos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 que o faturamento da empresa irá </a:t>
            </a:r>
            <a:r>
              <a:rPr lang="pt-BR" b="1" dirty="0">
                <a:solidFill>
                  <a:srgbClr val="0070C0"/>
                </a:solidFill>
              </a:rPr>
              <a:t>melhorar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2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9" action="ppaction://hlinksldjump"/>
          </p:cNvPr>
          <p:cNvSpPr/>
          <p:nvPr/>
        </p:nvSpPr>
        <p:spPr>
          <a:xfrm>
            <a:off x="10099377" y="2960264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339" y="3412585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30879" y="2355408"/>
            <a:ext cx="8759369" cy="120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4C6B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Conhecer as expectativas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donos dos pequenos negócios em relação à economia brasileira e ao seu próprio negócio.</a:t>
            </a:r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conjuntural</a:t>
            </a:r>
          </a:p>
        </p:txBody>
      </p:sp>
      <p:sp>
        <p:nvSpPr>
          <p:cNvPr id="18" name="Retângulo 17">
            <a:hlinkClick r:id="rId3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0" y="2355409"/>
            <a:ext cx="1355060" cy="12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060557188"/>
              </p:ext>
            </p:extLst>
          </p:nvPr>
        </p:nvGraphicFramePr>
        <p:xfrm>
          <a:off x="942975" y="2382715"/>
          <a:ext cx="9976757" cy="384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1548" y="1226675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 observa-se um crescimento expressivo e contínuo de empresários que acreditam que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 faturamento da empresa irá melhorar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meses, enquanto o percentual dos que acreditam que o </a:t>
            </a:r>
            <a:r>
              <a:rPr lang="pt-BR" sz="1600" b="1" dirty="0">
                <a:solidFill>
                  <a:srgbClr val="0070C0"/>
                </a:solidFill>
              </a:rPr>
              <a:t>faturamento da empresa irá piorar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vem </a:t>
            </a:r>
            <a:r>
              <a:rPr lang="pt-BR" sz="1600" b="1" dirty="0">
                <a:solidFill>
                  <a:srgbClr val="0070C0"/>
                </a:solidFill>
              </a:rPr>
              <a:t>diminuindo ao longo da série histórica.</a:t>
            </a:r>
          </a:p>
        </p:txBody>
      </p:sp>
    </p:spTree>
    <p:extLst>
      <p:ext uri="{BB962C8B-B14F-4D97-AF65-F5344CB8AC3E}">
        <p14:creationId xmlns:p14="http://schemas.microsoft.com/office/powerpoint/2010/main" val="31919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69051581"/>
              </p:ext>
            </p:extLst>
          </p:nvPr>
        </p:nvGraphicFramePr>
        <p:xfrm>
          <a:off x="630129" y="2122714"/>
          <a:ext cx="10860831" cy="431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21133" y="1288252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da </a:t>
            </a:r>
            <a:r>
              <a:rPr lang="pt-BR" sz="1600" b="1" dirty="0">
                <a:solidFill>
                  <a:srgbClr val="0070C0"/>
                </a:solidFill>
              </a:rPr>
              <a:t>região Sul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tendem a ser </a:t>
            </a:r>
            <a:r>
              <a:rPr lang="pt-BR" sz="1600" b="1" dirty="0">
                <a:solidFill>
                  <a:srgbClr val="0070C0"/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faturamento da empresa nos próximos meses: 55% acreditam que o faturamento irá melhorar. </a:t>
            </a:r>
          </a:p>
        </p:txBody>
      </p: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4634"/>
              </p:ext>
            </p:extLst>
          </p:nvPr>
        </p:nvGraphicFramePr>
        <p:xfrm>
          <a:off x="321842" y="2505456"/>
          <a:ext cx="11455726" cy="3465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3763298150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1146800526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323292787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63419355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814081763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1515405747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161963103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34471106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62467182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814767236"/>
                    </a:ext>
                  </a:extLst>
                </a:gridCol>
              </a:tblGrid>
              <a:tr h="5918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7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557118" y="1259912"/>
            <a:ext cx="11220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todas as regiões do país observa-se um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aumento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progressivo no percentual de entrevistados que acreditam que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 faturamento da empresa irá melhorar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meses. A </a:t>
            </a:r>
            <a:r>
              <a:rPr lang="pt-BR" sz="1600" b="1" dirty="0">
                <a:solidFill>
                  <a:srgbClr val="0070C0"/>
                </a:solidFill>
              </a:rPr>
              <a:t>variação mais expressiva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observada na </a:t>
            </a:r>
            <a:r>
              <a:rPr lang="pt-BR" sz="1600" b="1" dirty="0">
                <a:solidFill>
                  <a:srgbClr val="0070C0"/>
                </a:solidFill>
              </a:rPr>
              <a:t>Região Sul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em </a:t>
            </a:r>
            <a:r>
              <a:rPr lang="pt-BR" sz="1600" b="1" dirty="0">
                <a:solidFill>
                  <a:srgbClr val="0070C0"/>
                </a:solidFill>
              </a:rPr>
              <a:t>junho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>
                <a:solidFill>
                  <a:srgbClr val="0070C0"/>
                </a:solidFill>
              </a:rPr>
              <a:t>de 2017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região apresentava o </a:t>
            </a:r>
            <a:r>
              <a:rPr lang="pt-BR" sz="1600" b="1" dirty="0">
                <a:solidFill>
                  <a:srgbClr val="0070C0"/>
                </a:solidFill>
              </a:rPr>
              <a:t>menor percentual de empresários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e, em </a:t>
            </a:r>
            <a:r>
              <a:rPr lang="pt-BR" sz="1600" b="1" dirty="0">
                <a:solidFill>
                  <a:srgbClr val="0070C0"/>
                </a:solidFill>
              </a:rPr>
              <a:t>março de 2018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55% dos entrevistados se mostraram </a:t>
            </a:r>
            <a:r>
              <a:rPr lang="pt-BR" sz="1600" b="1" dirty="0">
                <a:solidFill>
                  <a:srgbClr val="0070C0"/>
                </a:solidFill>
              </a:rPr>
              <a:t>otimistas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 esse quesito.</a:t>
            </a:r>
          </a:p>
        </p:txBody>
      </p:sp>
    </p:spTree>
    <p:extLst>
      <p:ext uri="{BB962C8B-B14F-4D97-AF65-F5344CB8AC3E}">
        <p14:creationId xmlns:p14="http://schemas.microsoft.com/office/powerpoint/2010/main" val="17819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41377834"/>
              </p:ext>
            </p:extLst>
          </p:nvPr>
        </p:nvGraphicFramePr>
        <p:xfrm>
          <a:off x="712877" y="2389018"/>
          <a:ext cx="10678822" cy="412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78691" y="1198964"/>
            <a:ext cx="1067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</a:t>
            </a:r>
            <a:r>
              <a:rPr lang="pt-BR" sz="1600" b="1" dirty="0">
                <a:solidFill>
                  <a:srgbClr val="0070C0"/>
                </a:solidFill>
              </a:rPr>
              <a:t>EPP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mostraram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faturamento da empresa nos próximos 12 meses: 56%  acreditam que o faturamento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irá melhorar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neste período. Já entre os MEI, o otimismo é menos acentuado: 47% preveem melhora no faturamento, enquanto 35% acreditam que o faturamento irá permanecer como está.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20024"/>
              </p:ext>
            </p:extLst>
          </p:nvPr>
        </p:nvGraphicFramePr>
        <p:xfrm>
          <a:off x="756139" y="2552069"/>
          <a:ext cx="10397638" cy="3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4195674927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481410280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1512680069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3937573980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1281447303"/>
                    </a:ext>
                  </a:extLst>
                </a:gridCol>
                <a:gridCol w="684913">
                  <a:extLst>
                    <a:ext uri="{9D8B030D-6E8A-4147-A177-3AD203B41FA5}">
                      <a16:colId xmlns:a16="http://schemas.microsoft.com/office/drawing/2014/main" val="3192282594"/>
                    </a:ext>
                  </a:extLst>
                </a:gridCol>
              </a:tblGrid>
              <a:tr h="4724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 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5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1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5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778691" y="1524061"/>
            <a:ext cx="103976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Observou-se um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aumento do otimismo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às perspectivas de faturamento no curto prazo em </a:t>
            </a:r>
            <a:r>
              <a:rPr lang="pt-BR" sz="1700" b="1" dirty="0">
                <a:solidFill>
                  <a:srgbClr val="0070C0"/>
                </a:solidFill>
              </a:rPr>
              <a:t>entre todos os entrevistados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independentemente do porte da empresa. </a:t>
            </a:r>
          </a:p>
        </p:txBody>
      </p:sp>
    </p:spTree>
    <p:extLst>
      <p:ext uri="{BB962C8B-B14F-4D97-AF65-F5344CB8AC3E}">
        <p14:creationId xmlns:p14="http://schemas.microsoft.com/office/powerpoint/2010/main" val="31992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7086245"/>
              </p:ext>
            </p:extLst>
          </p:nvPr>
        </p:nvGraphicFramePr>
        <p:xfrm>
          <a:off x="778691" y="2326821"/>
          <a:ext cx="10357395" cy="40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907139" y="1288252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do setor da </a:t>
            </a:r>
            <a:r>
              <a:rPr lang="pt-BR" sz="1600" b="1" dirty="0">
                <a:solidFill>
                  <a:srgbClr val="0070C0"/>
                </a:solidFill>
              </a:rPr>
              <a:t>construção civil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acreditam, em maior proporção, se comparados aos dos demais setores da economia, que seu negócio tende a ter um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faturamento melhor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meses. 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9118"/>
              </p:ext>
            </p:extLst>
          </p:nvPr>
        </p:nvGraphicFramePr>
        <p:xfrm>
          <a:off x="778691" y="2726026"/>
          <a:ext cx="10651311" cy="2761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308409652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3127077506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487843963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1530904835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336471568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1889011622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1801456248"/>
                    </a:ext>
                  </a:extLst>
                </a:gridCol>
                <a:gridCol w="533142">
                  <a:extLst>
                    <a:ext uri="{9D8B030D-6E8A-4147-A177-3AD203B41FA5}">
                      <a16:colId xmlns:a16="http://schemas.microsoft.com/office/drawing/2014/main" val="205436896"/>
                    </a:ext>
                  </a:extLst>
                </a:gridCol>
              </a:tblGrid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703383" y="1557455"/>
            <a:ext cx="107266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um </a:t>
            </a:r>
            <a:r>
              <a:rPr lang="pt-BR" sz="1700" b="1" dirty="0">
                <a:solidFill>
                  <a:srgbClr val="0070C0"/>
                </a:solidFill>
              </a:rPr>
              <a:t>aumento do otimismo em todos os setores da economia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que se refere às perspectivas de faturamento da empresa nos próximos 12 meses.</a:t>
            </a:r>
          </a:p>
        </p:txBody>
      </p:sp>
    </p:spTree>
    <p:extLst>
      <p:ext uri="{BB962C8B-B14F-4D97-AF65-F5344CB8AC3E}">
        <p14:creationId xmlns:p14="http://schemas.microsoft.com/office/powerpoint/2010/main" val="3460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96047437"/>
              </p:ext>
            </p:extLst>
          </p:nvPr>
        </p:nvGraphicFramePr>
        <p:xfrm>
          <a:off x="778690" y="2122714"/>
          <a:ext cx="10594159" cy="421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não optantes pelo Simples Nacional acreditam, em maior proporção, que 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faturamento da empresa irá melhorar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 (55%).</a:t>
            </a:r>
          </a:p>
        </p:txBody>
      </p: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54719"/>
              </p:ext>
            </p:extLst>
          </p:nvPr>
        </p:nvGraphicFramePr>
        <p:xfrm>
          <a:off x="1443037" y="2681419"/>
          <a:ext cx="9591674" cy="3009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493012294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375693183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1428429923"/>
                    </a:ext>
                  </a:extLst>
                </a:gridCol>
                <a:gridCol w="818783">
                  <a:extLst>
                    <a:ext uri="{9D8B030D-6E8A-4147-A177-3AD203B41FA5}">
                      <a16:colId xmlns:a16="http://schemas.microsoft.com/office/drawing/2014/main" val="3083459020"/>
                    </a:ext>
                  </a:extLst>
                </a:gridCol>
              </a:tblGrid>
              <a:tr h="409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362074" y="1643179"/>
            <a:ext cx="9591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modo geral, tanto entre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optantes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não optantes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Nacional, a avaliação dos empresários quanto às perspectivas de faturamento da empresa mostrou-se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espaço de tempo entre as quatro sondagens conjunturais.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42382" y="3687485"/>
            <a:ext cx="9591675" cy="50964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29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1203909"/>
              </p:ext>
            </p:extLst>
          </p:nvPr>
        </p:nvGraphicFramePr>
        <p:xfrm>
          <a:off x="979715" y="2215661"/>
          <a:ext cx="10376806" cy="415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PERSPECTIVAS PARA O FATURAMENTO DA EMPRESA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que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foram clientes do SEBRAE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últimos três anos acreditam, em maior proporção, que 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faturamento da empresa irá melhorar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próximos 12 meses.</a:t>
            </a:r>
          </a:p>
        </p:txBody>
      </p: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93038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45359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conjuntural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814266" y="2401717"/>
            <a:ext cx="8627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Público-alvo: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Donos de pequenos negócios (MEI,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e EPP)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optantes e não optantes pelo Simples, e clientes e não clientes do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SEBRAE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814264" y="5736766"/>
            <a:ext cx="949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Margem de erro: </a:t>
            </a:r>
            <a:r>
              <a:rPr lang="pt-BR" sz="2400" b="1" dirty="0">
                <a:solidFill>
                  <a:srgbClr val="4C6BB9"/>
                </a:solidFill>
                <a:latin typeface="Century Gothic" panose="020B0502020202020204" pitchFamily="34" charset="0"/>
              </a:rPr>
              <a:t>+/- 1,8%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814265" y="4238518"/>
            <a:ext cx="969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Período de coleta dos dados: </a:t>
            </a:r>
            <a:r>
              <a:rPr lang="pt-BR" sz="2400" b="1" noProof="0" dirty="0">
                <a:solidFill>
                  <a:srgbClr val="4C6BB9"/>
                </a:solidFill>
                <a:latin typeface="Century Gothic" panose="020B0502020202020204" pitchFamily="34" charset="0"/>
              </a:rPr>
              <a:t>27</a:t>
            </a:r>
            <a:r>
              <a:rPr lang="pt-BR" sz="2400" b="1" dirty="0">
                <a:solidFill>
                  <a:srgbClr val="4C6BB9"/>
                </a:solidFill>
                <a:latin typeface="Century Gothic" panose="020B0502020202020204" pitchFamily="34" charset="0"/>
              </a:rPr>
              <a:t>/02 a 06/03 de 2018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814264" y="1652593"/>
            <a:ext cx="96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tipo de pesquisa: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Quantitativa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14265" y="4987642"/>
            <a:ext cx="9591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Intervalo de confiança: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95% para resultados gerais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814264" y="3427839"/>
            <a:ext cx="969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Tamanho da amostra: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C6BB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2.992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entrevistas (C.A.T.I.) realizadas</a:t>
            </a:r>
          </a:p>
        </p:txBody>
      </p: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0" y="75414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8" y="1592743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90" y="2401717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90" y="339876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4091323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487169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8" y="5617066"/>
            <a:ext cx="584786" cy="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Q2 - De modo geral, o que o(a) Sr.(a) acha que vai acontecer com o faturamento da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PERSPECTIVAS PARA O FATURAMENTO DA EMPRESA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34523"/>
              </p:ext>
            </p:extLst>
          </p:nvPr>
        </p:nvGraphicFramePr>
        <p:xfrm>
          <a:off x="1574556" y="2772816"/>
          <a:ext cx="9229725" cy="2981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053024845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3857190420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91630766"/>
                    </a:ext>
                  </a:extLst>
                </a:gridCol>
                <a:gridCol w="835086">
                  <a:extLst>
                    <a:ext uri="{9D8B030D-6E8A-4147-A177-3AD203B41FA5}">
                      <a16:colId xmlns:a16="http://schemas.microsoft.com/office/drawing/2014/main" val="212754029"/>
                    </a:ext>
                  </a:extLst>
                </a:gridCol>
              </a:tblGrid>
              <a:tr h="447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471267" y="1226731"/>
            <a:ext cx="93535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 sondagens realizadas em junho e setembro de 2017, os não clientes estavam mais otimistas em relação ao faturamento de suas empresas, mas nas duas última sondagens (dezembro/2017 e março/2018), essa situação se inverteu com os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clientes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SEBRAE passando a ter uma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postura mais otimista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99727" y="3760851"/>
            <a:ext cx="9204553" cy="4476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3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37446095"/>
              </p:ext>
            </p:extLst>
          </p:nvPr>
        </p:nvGraphicFramePr>
        <p:xfrm>
          <a:off x="815340" y="2247900"/>
          <a:ext cx="10668000" cy="387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815340" y="1265883"/>
            <a:ext cx="1067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maior parcela dos entrevistados </a:t>
            </a:r>
            <a:r>
              <a:rPr lang="pt-BR" sz="1600" b="1" dirty="0">
                <a:solidFill>
                  <a:srgbClr val="0070C0"/>
                </a:solidFill>
              </a:rPr>
              <a:t>não pretende fazer alterações no seu quadro de funcionários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 (39,9%). Já cerca de </a:t>
            </a:r>
            <a:r>
              <a:rPr lang="pt-BR" sz="1600" b="1" dirty="0">
                <a:solidFill>
                  <a:srgbClr val="0070C0"/>
                </a:solidFill>
              </a:rPr>
              <a:t>¼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empresários pretende </a:t>
            </a:r>
            <a:r>
              <a:rPr lang="pt-BR" sz="1600" b="1" dirty="0">
                <a:solidFill>
                  <a:srgbClr val="0070C0"/>
                </a:solidFill>
              </a:rPr>
              <a:t>contratar funcionários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curto prazo, enquanto apenas 7,3% pretendem demitir funcionários no mesmo período.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flipV="1">
            <a:off x="10444868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044123256"/>
              </p:ext>
            </p:extLst>
          </p:nvPr>
        </p:nvGraphicFramePr>
        <p:xfrm>
          <a:off x="201168" y="2266950"/>
          <a:ext cx="11919113" cy="409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03811" y="1231571"/>
            <a:ext cx="10576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percentual de empresários que pretendem contratar funcionários nos próximo meses tem aumentado continuamente e hoje já representa ¼ do total dos donos de pequenos negócios. No sentido oposto, o percentual de empresários que pretende demitir funcionários vem apresentando decréscimo, desde a sondagem feita em setembro/2017.</a:t>
            </a:r>
          </a:p>
        </p:txBody>
      </p:sp>
    </p:spTree>
    <p:extLst>
      <p:ext uri="{BB962C8B-B14F-4D97-AF65-F5344CB8AC3E}">
        <p14:creationId xmlns:p14="http://schemas.microsoft.com/office/powerpoint/2010/main" val="16909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08626039"/>
              </p:ext>
            </p:extLst>
          </p:nvPr>
        </p:nvGraphicFramePr>
        <p:xfrm>
          <a:off x="551329" y="2335679"/>
          <a:ext cx="11430000" cy="411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9" action="ppaction://hlinksldjump"/>
          </p:cNvPr>
          <p:cNvSpPr/>
          <p:nvPr/>
        </p:nvSpPr>
        <p:spPr>
          <a:xfrm>
            <a:off x="10091064" y="2471031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23352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flipV="1">
            <a:off x="10445899" y="61946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19504" y="1244363"/>
            <a:ext cx="110936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empresários da Região </a:t>
            </a:r>
            <a:r>
              <a:rPr lang="pt-BR" sz="1700" b="1" dirty="0">
                <a:solidFill>
                  <a:srgbClr val="0070C0"/>
                </a:solidFill>
              </a:rPr>
              <a:t>Sul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são os mais dispostos a </a:t>
            </a:r>
            <a:r>
              <a:rPr lang="pt-BR" sz="1700" b="1" dirty="0">
                <a:solidFill>
                  <a:srgbClr val="0070C0"/>
                </a:solidFill>
              </a:rPr>
              <a:t>contratar funcionários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meses: </a:t>
            </a:r>
            <a:r>
              <a:rPr lang="pt-BR" sz="1700" b="1" dirty="0">
                <a:solidFill>
                  <a:srgbClr val="0070C0"/>
                </a:solidFill>
              </a:rPr>
              <a:t>32%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deles manifestaram intensão de ampliar o quadro de funcionários nos próximos 12 meses. </a:t>
            </a:r>
          </a:p>
        </p:txBody>
      </p:sp>
    </p:spTree>
    <p:extLst>
      <p:ext uri="{BB962C8B-B14F-4D97-AF65-F5344CB8AC3E}">
        <p14:creationId xmlns:p14="http://schemas.microsoft.com/office/powerpoint/2010/main" val="37390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12509"/>
              </p:ext>
            </p:extLst>
          </p:nvPr>
        </p:nvGraphicFramePr>
        <p:xfrm>
          <a:off x="314262" y="2506169"/>
          <a:ext cx="11667078" cy="3479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1738532106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3009997502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1416497214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1120761122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569236408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504811176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1039912068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500729801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2795958518"/>
                    </a:ext>
                  </a:extLst>
                </a:gridCol>
                <a:gridCol w="484767">
                  <a:extLst>
                    <a:ext uri="{9D8B030D-6E8A-4147-A177-3AD203B41FA5}">
                      <a16:colId xmlns:a16="http://schemas.microsoft.com/office/drawing/2014/main" val="1541086100"/>
                    </a:ext>
                  </a:extLst>
                </a:gridCol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457200" y="1297885"/>
            <a:ext cx="113134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700" b="1" dirty="0">
                <a:solidFill>
                  <a:srgbClr val="0070C0"/>
                </a:solidFill>
              </a:rPr>
              <a:t>longo da série histórica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disposição dos empresários em </a:t>
            </a:r>
            <a:r>
              <a:rPr lang="pt-BR" sz="1700" b="1" dirty="0">
                <a:solidFill>
                  <a:srgbClr val="0070C0"/>
                </a:solidFill>
              </a:rPr>
              <a:t>contratar mão-de-obra aumentou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especialmente nas Regiões </a:t>
            </a:r>
            <a:r>
              <a:rPr lang="pt-BR" sz="1700" b="1" dirty="0">
                <a:solidFill>
                  <a:srgbClr val="0070C0"/>
                </a:solidFill>
              </a:rPr>
              <a:t>Sul e Nordeste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país.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4262" y="3430346"/>
            <a:ext cx="11667078" cy="35788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56345650"/>
              </p:ext>
            </p:extLst>
          </p:nvPr>
        </p:nvGraphicFramePr>
        <p:xfrm>
          <a:off x="442636" y="2463783"/>
          <a:ext cx="11150627" cy="396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608201" y="141134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as </a:t>
            </a:r>
            <a:r>
              <a:rPr lang="pt-BR" sz="1600" b="1" dirty="0">
                <a:solidFill>
                  <a:srgbClr val="0070C0"/>
                </a:solidFill>
              </a:rPr>
              <a:t>EPP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as </a:t>
            </a:r>
            <a:r>
              <a:rPr lang="pt-BR" sz="1600" b="1" dirty="0">
                <a:solidFill>
                  <a:srgbClr val="0070C0"/>
                </a:solidFill>
              </a:rPr>
              <a:t>ME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é mais expressivo o percentual de empresários que pretendem contratar funcionários nos próximos 12 meses.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4868" y="622181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84889"/>
              </p:ext>
            </p:extLst>
          </p:nvPr>
        </p:nvGraphicFramePr>
        <p:xfrm>
          <a:off x="828008" y="2350185"/>
          <a:ext cx="10351885" cy="3800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3809494589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657231987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3126754795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58770409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1264310703"/>
                    </a:ext>
                  </a:extLst>
                </a:gridCol>
                <a:gridCol w="670514">
                  <a:extLst>
                    <a:ext uri="{9D8B030D-6E8A-4147-A177-3AD203B41FA5}">
                      <a16:colId xmlns:a16="http://schemas.microsoft.com/office/drawing/2014/main" val="4286734371"/>
                    </a:ext>
                  </a:extLst>
                </a:gridCol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828008" y="1259897"/>
            <a:ext cx="10351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Observa-se, ao longo da série histórica, um aumento na perspectiva de contratação de funcionários, especialmente entre as </a:t>
            </a:r>
            <a:r>
              <a:rPr lang="pt-BR" sz="1600" b="1" dirty="0">
                <a:solidFill>
                  <a:srgbClr val="0070C0"/>
                </a:solidFill>
              </a:rPr>
              <a:t>EPP e as ME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28008" y="3300984"/>
            <a:ext cx="10351878" cy="4689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4047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75176444"/>
              </p:ext>
            </p:extLst>
          </p:nvPr>
        </p:nvGraphicFramePr>
        <p:xfrm>
          <a:off x="549080" y="2478556"/>
          <a:ext cx="11041166" cy="39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831858" y="1426119"/>
            <a:ext cx="10758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donos de pequenos negócios na </a:t>
            </a:r>
            <a:r>
              <a:rPr lang="pt-BR" sz="1600" b="1" dirty="0">
                <a:solidFill>
                  <a:srgbClr val="0070C0"/>
                </a:solidFill>
              </a:rPr>
              <a:t>Construção Civil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são os que demonstram maior </a:t>
            </a:r>
            <a:r>
              <a:rPr lang="pt-BR" sz="1600" b="1" dirty="0">
                <a:solidFill>
                  <a:srgbClr val="0070C0"/>
                </a:solidFill>
              </a:rPr>
              <a:t>disposição para contratação de mão-de-obra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 (</a:t>
            </a:r>
            <a:r>
              <a:rPr lang="pt-BR" sz="1600" b="1" dirty="0">
                <a:solidFill>
                  <a:srgbClr val="0070C0"/>
                </a:solidFill>
              </a:rPr>
              <a:t>36%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empresários entrevistados) contra apenas 20% dos empresários do Comércio. </a:t>
            </a:r>
          </a:p>
        </p:txBody>
      </p:sp>
    </p:spTree>
    <p:extLst>
      <p:ext uri="{BB962C8B-B14F-4D97-AF65-F5344CB8AC3E}">
        <p14:creationId xmlns:p14="http://schemas.microsoft.com/office/powerpoint/2010/main" val="14462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84220"/>
              </p:ext>
            </p:extLst>
          </p:nvPr>
        </p:nvGraphicFramePr>
        <p:xfrm>
          <a:off x="476250" y="2741060"/>
          <a:ext cx="10934310" cy="3600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4291803101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3167905641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1397606316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90505265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3737816490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197782625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1829900450"/>
                    </a:ext>
                  </a:extLst>
                </a:gridCol>
                <a:gridCol w="551235">
                  <a:extLst>
                    <a:ext uri="{9D8B030D-6E8A-4147-A177-3AD203B41FA5}">
                      <a16:colId xmlns:a16="http://schemas.microsoft.com/office/drawing/2014/main" val="3583176348"/>
                    </a:ext>
                  </a:extLst>
                </a:gridCol>
              </a:tblGrid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610400" y="1614654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histórica, é no setor da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construção civil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se observa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aumento mais expressivo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percentual de </a:t>
            </a:r>
            <a:r>
              <a:rPr lang="pt-BR" sz="1700" b="1" dirty="0">
                <a:solidFill>
                  <a:schemeClr val="accent1">
                    <a:lumMod val="75000"/>
                  </a:schemeClr>
                </a:solidFill>
              </a:rPr>
              <a:t>empresários que pretendem contratar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funcionários nos próximos meses.</a:t>
            </a:r>
          </a:p>
          <a:p>
            <a:pPr algn="just"/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91456" y="3634481"/>
            <a:ext cx="2185416" cy="44374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39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9931148"/>
              </p:ext>
            </p:extLst>
          </p:nvPr>
        </p:nvGraphicFramePr>
        <p:xfrm>
          <a:off x="645704" y="2277208"/>
          <a:ext cx="10547532" cy="393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22181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611063" y="1308709"/>
            <a:ext cx="110079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</a:t>
            </a:r>
            <a:r>
              <a:rPr lang="pt-BR" sz="1700" b="1" dirty="0">
                <a:solidFill>
                  <a:srgbClr val="0070C0"/>
                </a:solidFill>
              </a:rPr>
              <a:t>não-optantes pelo Simples Nacional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demonstram uma </a:t>
            </a:r>
            <a:r>
              <a:rPr lang="pt-BR" sz="1700" b="1" dirty="0">
                <a:solidFill>
                  <a:srgbClr val="0070C0"/>
                </a:solidFill>
              </a:rPr>
              <a:t>disposição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maior para </a:t>
            </a:r>
            <a:r>
              <a:rPr lang="pt-BR" sz="1700" b="1" dirty="0">
                <a:solidFill>
                  <a:srgbClr val="0070C0"/>
                </a:solidFill>
              </a:rPr>
              <a:t>admitir funcionários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meses do que os </a:t>
            </a:r>
            <a:r>
              <a:rPr lang="pt-BR" sz="1700" b="1" dirty="0">
                <a:solidFill>
                  <a:srgbClr val="0070C0"/>
                </a:solidFill>
              </a:rPr>
              <a:t>optantes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1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conjuntural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com Canto Diagonal Aparado 21">
            <a:hlinkClick r:id="" action="ppaction://noaction"/>
          </p:cNvPr>
          <p:cNvSpPr/>
          <p:nvPr/>
        </p:nvSpPr>
        <p:spPr>
          <a:xfrm>
            <a:off x="736147" y="1996549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Opinião dos entrevistados acerca da economia brasileira nos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próximos meses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4594" y="1996549"/>
            <a:ext cx="361761" cy="352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tângulo com Canto Diagonal Aparado 25">
            <a:hlinkClick r:id="" action="ppaction://noaction"/>
          </p:cNvPr>
          <p:cNvSpPr/>
          <p:nvPr/>
        </p:nvSpPr>
        <p:spPr>
          <a:xfrm>
            <a:off x="727981" y="2965765"/>
            <a:ext cx="10517773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Perspectiva de demissão e admissão de novos funcionários;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47522" y="2965765"/>
            <a:ext cx="361761" cy="352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com Canto Diagonal Aparado 27">
            <a:hlinkClick r:id="rId2" action="ppaction://hlinksldjump"/>
          </p:cNvPr>
          <p:cNvSpPr/>
          <p:nvPr/>
        </p:nvSpPr>
        <p:spPr>
          <a:xfrm>
            <a:off x="727982" y="3477797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Perspectivas</a:t>
            </a:r>
            <a:r>
              <a:rPr kumimoji="0" lang="pt-BR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gerais dos entrevistados acerca do futuro da empresa nos próximos meses.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36430" y="3485961"/>
            <a:ext cx="361761" cy="352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tângulo com Canto Diagonal Aparado 37">
            <a:hlinkClick r:id="" action="ppaction://noaction"/>
          </p:cNvPr>
          <p:cNvSpPr/>
          <p:nvPr/>
        </p:nvSpPr>
        <p:spPr>
          <a:xfrm>
            <a:off x="733431" y="2483673"/>
            <a:ext cx="10507436" cy="352425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Perspectiva dos entrevistados acerca do faturamento da empresa nos próximos meses;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41878" y="2483673"/>
            <a:ext cx="361761" cy="352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0" y="74444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22257"/>
              </p:ext>
            </p:extLst>
          </p:nvPr>
        </p:nvGraphicFramePr>
        <p:xfrm>
          <a:off x="1333498" y="2511197"/>
          <a:ext cx="9334507" cy="3144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269261793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544898143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245296702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305882399"/>
                    </a:ext>
                  </a:extLst>
                </a:gridCol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247775" y="1549106"/>
            <a:ext cx="950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Tanto entre optantes, quanto entre não-optantes do Simples Nacional, houve aumento significativo de empresários de pretendem contratar funcionários nos próximos 12 meses. 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333498" y="3296053"/>
            <a:ext cx="9337708" cy="35788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24623354"/>
              </p:ext>
            </p:extLst>
          </p:nvPr>
        </p:nvGraphicFramePr>
        <p:xfrm>
          <a:off x="558565" y="2171700"/>
          <a:ext cx="10789792" cy="421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DE ADMISSÃO OU DEMISSÃO DE FUNCIONÁRIOS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0444868" y="61460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898884" y="1265316"/>
            <a:ext cx="1034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sz="1600" b="1" dirty="0">
                <a:solidFill>
                  <a:srgbClr val="0070C0"/>
                </a:solidFill>
              </a:rPr>
              <a:t>clientes do SEBRAE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estão mais propensos a</a:t>
            </a:r>
            <a:r>
              <a:rPr lang="pt-BR" sz="1600" b="1" dirty="0">
                <a:solidFill>
                  <a:srgbClr val="0070C0"/>
                </a:solidFill>
              </a:rPr>
              <a:t> contratar funcionários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 do que os não clientes.</a:t>
            </a:r>
          </a:p>
        </p:txBody>
      </p:sp>
    </p:spTree>
    <p:extLst>
      <p:ext uri="{BB962C8B-B14F-4D97-AF65-F5344CB8AC3E}">
        <p14:creationId xmlns:p14="http://schemas.microsoft.com/office/powerpoint/2010/main" val="4138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Q3 - O(A) Sr.(a) pretende contratar ou demitir funcionários nos próximos 12 meses [EST – RU]?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prstClr val="white"/>
                </a:solidFill>
              </a:rPr>
              <a:t>PERSPECTIVA DE ADMISSÃO OU DEMISSÃO DE FUNCIONÁRIOS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33667"/>
              </p:ext>
            </p:extLst>
          </p:nvPr>
        </p:nvGraphicFramePr>
        <p:xfrm>
          <a:off x="1371598" y="2756430"/>
          <a:ext cx="9305927" cy="329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2606834562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3243705221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3608398045"/>
                    </a:ext>
                  </a:extLst>
                </a:gridCol>
                <a:gridCol w="861005">
                  <a:extLst>
                    <a:ext uri="{9D8B030D-6E8A-4147-A177-3AD203B41FA5}">
                      <a16:colId xmlns:a16="http://schemas.microsoft.com/office/drawing/2014/main" val="4273446546"/>
                    </a:ext>
                  </a:extLst>
                </a:gridCol>
              </a:tblGrid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contratar, nem demitir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Substituir alguns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possui funcionários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8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247775" y="1549106"/>
            <a:ext cx="950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Historicamente, observa-se um </a:t>
            </a:r>
            <a:r>
              <a:rPr lang="pt-BR" sz="1600" b="1" dirty="0">
                <a:solidFill>
                  <a:srgbClr val="0070C0"/>
                </a:solidFill>
              </a:rPr>
              <a:t>aumento na disposição de contratação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funcionários tanto entre </a:t>
            </a:r>
            <a:r>
              <a:rPr lang="pt-BR" sz="1600" b="1" dirty="0">
                <a:solidFill>
                  <a:srgbClr val="0070C0"/>
                </a:solidFill>
              </a:rPr>
              <a:t>clientes do SEBRAE,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entre</a:t>
            </a:r>
            <a:r>
              <a:rPr lang="pt-BR" sz="1600" b="1" dirty="0">
                <a:solidFill>
                  <a:srgbClr val="0070C0"/>
                </a:solidFill>
              </a:rPr>
              <a:t> não clientes.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Porém, entre os clientes do SEBRAE, esse aumento foi mais expressivo.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3905" y="3657230"/>
            <a:ext cx="3419856" cy="4048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55447882"/>
              </p:ext>
            </p:extLst>
          </p:nvPr>
        </p:nvGraphicFramePr>
        <p:xfrm>
          <a:off x="743484" y="2240280"/>
          <a:ext cx="10556976" cy="391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678539" y="1349701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metade dos empresários se mostra </a:t>
            </a:r>
            <a:r>
              <a:rPr lang="pt-BR" sz="1600" b="1" dirty="0">
                <a:solidFill>
                  <a:srgbClr val="0070C0"/>
                </a:solidFill>
              </a:rPr>
              <a:t>otimista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o futuro da sua empresa no curto prazo: </a:t>
            </a:r>
            <a:r>
              <a:rPr lang="pt-BR" sz="1600" b="1" dirty="0">
                <a:solidFill>
                  <a:srgbClr val="0070C0"/>
                </a:solidFill>
              </a:rPr>
              <a:t>56,2%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 que o empreendimento </a:t>
            </a:r>
            <a:r>
              <a:rPr lang="pt-BR" sz="1600" b="1" dirty="0">
                <a:solidFill>
                  <a:srgbClr val="0070C0"/>
                </a:solidFill>
              </a:rPr>
              <a:t>irá melhorar nos próximos meses.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2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9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37109495"/>
              </p:ext>
            </p:extLst>
          </p:nvPr>
        </p:nvGraphicFramePr>
        <p:xfrm>
          <a:off x="730253" y="2209042"/>
          <a:ext cx="10678822" cy="414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30252" y="1336344"/>
            <a:ext cx="1067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série histórica aponta uma </a:t>
            </a:r>
            <a:r>
              <a:rPr lang="pt-BR" sz="1600" b="1" dirty="0">
                <a:solidFill>
                  <a:srgbClr val="0070C0"/>
                </a:solidFill>
              </a:rPr>
              <a:t>clara tendência de aumento do otimismo dos empresários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desempenho do seu empreendimento no curto prazo. Se em </a:t>
            </a:r>
            <a:r>
              <a:rPr lang="pt-BR" sz="1600" dirty="0">
                <a:solidFill>
                  <a:srgbClr val="0070C0"/>
                </a:solidFill>
              </a:rPr>
              <a:t>junho de 2017 42,1%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acreditavam que a empresa iria melhorar, em </a:t>
            </a:r>
            <a:r>
              <a:rPr lang="pt-BR" sz="1600" dirty="0">
                <a:solidFill>
                  <a:srgbClr val="0070C0"/>
                </a:solidFill>
              </a:rPr>
              <a:t>março de 2018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mais da metade dos empresários (</a:t>
            </a:r>
            <a:r>
              <a:rPr lang="pt-BR" sz="1600" dirty="0">
                <a:solidFill>
                  <a:srgbClr val="0070C0"/>
                </a:solidFill>
              </a:rPr>
              <a:t>56,2%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espera melhoras para sua empresa nos próximos meses. </a:t>
            </a:r>
          </a:p>
        </p:txBody>
      </p:sp>
    </p:spTree>
    <p:extLst>
      <p:ext uri="{BB962C8B-B14F-4D97-AF65-F5344CB8AC3E}">
        <p14:creationId xmlns:p14="http://schemas.microsoft.com/office/powerpoint/2010/main" val="37519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45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84748229"/>
              </p:ext>
            </p:extLst>
          </p:nvPr>
        </p:nvGraphicFramePr>
        <p:xfrm>
          <a:off x="630129" y="1652954"/>
          <a:ext cx="10860831" cy="478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0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46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29993"/>
              </p:ext>
            </p:extLst>
          </p:nvPr>
        </p:nvGraphicFramePr>
        <p:xfrm>
          <a:off x="121110" y="2352675"/>
          <a:ext cx="11823244" cy="3535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317806950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3401137968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3076790676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753157715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4037393145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1176366789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809404272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561010460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3797112192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1226663556"/>
                    </a:ext>
                  </a:extLst>
                </a:gridCol>
              </a:tblGrid>
              <a:tr h="49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SUDESTE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768095" y="1218296"/>
            <a:ext cx="108905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700" b="1" dirty="0">
                <a:solidFill>
                  <a:srgbClr val="0070C0"/>
                </a:solidFill>
              </a:rPr>
              <a:t>longo da série histórica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perspectiva de que a empresa irá </a:t>
            </a:r>
            <a:r>
              <a:rPr lang="pt-BR" sz="1700" b="1" dirty="0">
                <a:solidFill>
                  <a:srgbClr val="0070C0"/>
                </a:solidFill>
              </a:rPr>
              <a:t>melhorar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meses </a:t>
            </a:r>
            <a:r>
              <a:rPr lang="pt-BR" sz="1700" b="1" dirty="0">
                <a:solidFill>
                  <a:srgbClr val="0070C0"/>
                </a:solidFill>
              </a:rPr>
              <a:t>cresceu entre os empresários de todas as regiões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país.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1110" y="3739896"/>
            <a:ext cx="11823244" cy="42062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929568212"/>
              </p:ext>
            </p:extLst>
          </p:nvPr>
        </p:nvGraphicFramePr>
        <p:xfrm>
          <a:off x="719359" y="2506627"/>
          <a:ext cx="10678822" cy="393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216151" y="1353442"/>
            <a:ext cx="10182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de pequeno porte (</a:t>
            </a:r>
            <a:r>
              <a:rPr lang="pt-BR" sz="1600" b="1" dirty="0">
                <a:solidFill>
                  <a:srgbClr val="0070C0"/>
                </a:solidFill>
              </a:rPr>
              <a:t>EPP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se mostraram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mais otimistas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ao futuro da própria empresa nos próximos 12 meses: 06 em cada 10 empresários acredita que o desempenho da empresa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irá melhorar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neste período. </a:t>
            </a:r>
          </a:p>
        </p:txBody>
      </p: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9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10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12662"/>
              </p:ext>
            </p:extLst>
          </p:nvPr>
        </p:nvGraphicFramePr>
        <p:xfrm>
          <a:off x="942973" y="2618014"/>
          <a:ext cx="10287005" cy="3417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1123511882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1172101664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3238603901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1142105062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215519228"/>
                    </a:ext>
                  </a:extLst>
                </a:gridCol>
                <a:gridCol w="686594">
                  <a:extLst>
                    <a:ext uri="{9D8B030D-6E8A-4147-A177-3AD203B41FA5}">
                      <a16:colId xmlns:a16="http://schemas.microsoft.com/office/drawing/2014/main" val="2184290830"/>
                    </a:ext>
                  </a:extLst>
                </a:gridCol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EPP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7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NS/NR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027966" y="1642023"/>
            <a:ext cx="1002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uma tendência de </a:t>
            </a:r>
            <a:r>
              <a:rPr lang="pt-BR" sz="1600" b="1" dirty="0">
                <a:solidFill>
                  <a:srgbClr val="0070C0"/>
                </a:solidFill>
              </a:rPr>
              <a:t>aumento do otimismo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à </a:t>
            </a:r>
            <a:r>
              <a:rPr lang="pt-BR" sz="1600" b="1" dirty="0">
                <a:solidFill>
                  <a:srgbClr val="0070C0"/>
                </a:solidFill>
              </a:rPr>
              <a:t>perspectiva geral para o empreendimento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meses, nas empresas de todos os portes.</a:t>
            </a:r>
          </a:p>
        </p:txBody>
      </p:sp>
    </p:spTree>
    <p:extLst>
      <p:ext uri="{BB962C8B-B14F-4D97-AF65-F5344CB8AC3E}">
        <p14:creationId xmlns:p14="http://schemas.microsoft.com/office/powerpoint/2010/main" val="12157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49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99296838"/>
              </p:ext>
            </p:extLst>
          </p:nvPr>
        </p:nvGraphicFramePr>
        <p:xfrm>
          <a:off x="930729" y="1580640"/>
          <a:ext cx="10205357" cy="480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0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Sondagem conjuntural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570739" y="2884172"/>
            <a:ext cx="3150328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Cálculo da ponderação:</a:t>
            </a: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/>
          </p:nvPr>
        </p:nvGraphicFramePr>
        <p:xfrm>
          <a:off x="3747496" y="2857625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3" imgW="228600" imgH="431640" progId="Equation.DSMT4">
                  <p:embed/>
                </p:oleObj>
              </mc:Choice>
              <mc:Fallback>
                <p:oleObj name="Equation" r:id="rId3" imgW="228600" imgH="43164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7496" y="2857625"/>
                        <a:ext cx="391041" cy="73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/>
          <p:cNvSpPr/>
          <p:nvPr/>
        </p:nvSpPr>
        <p:spPr>
          <a:xfrm>
            <a:off x="570739" y="1747672"/>
            <a:ext cx="10786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base de dados a ser utilizada para a pesquisa foi fornecida em arquivo XLSX (Excel) contendo 186.844 registros. A amostra de 2.992 entrevistas foi distribuída pelas cinco regiões brasileiras (Centro-Oeste, Nordeste, Norte, Sudeste e Sul); pelos segmentos MEI, ME e EPP; pelos optantes e não optantes do Simples; e por clientes e não clientes do</a:t>
            </a:r>
            <a:r>
              <a:rPr kumimoji="0" lang="pt-BR" sz="14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SEBRAE nos último três anos.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Imagem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9" y="3962399"/>
            <a:ext cx="3968918" cy="1120917"/>
          </a:xfrm>
          <a:prstGeom prst="rect">
            <a:avLst/>
          </a:prstGeom>
          <a:noFill/>
        </p:spPr>
      </p:pic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1193801" y="749298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23" name="Retângulo 22">
            <a:hlinkClick r:id="rId7" action="ppaction://hlinksldjump"/>
          </p:cNvPr>
          <p:cNvSpPr/>
          <p:nvPr/>
        </p:nvSpPr>
        <p:spPr>
          <a:xfrm>
            <a:off x="3619501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26" name="Retângulo 25">
            <a:hlinkClick r:id="rId8" action="ppaction://hlinksldjump"/>
          </p:cNvPr>
          <p:cNvSpPr/>
          <p:nvPr/>
        </p:nvSpPr>
        <p:spPr>
          <a:xfrm>
            <a:off x="6038850" y="754147"/>
            <a:ext cx="2412998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Tópicos da Pesquisa</a:t>
            </a:r>
          </a:p>
        </p:txBody>
      </p:sp>
      <p:sp>
        <p:nvSpPr>
          <p:cNvPr id="27" name="Retângulo 26">
            <a:hlinkClick r:id="rId9" action="ppaction://hlinksldjump"/>
          </p:cNvPr>
          <p:cNvSpPr/>
          <p:nvPr/>
        </p:nvSpPr>
        <p:spPr>
          <a:xfrm>
            <a:off x="8451848" y="754147"/>
            <a:ext cx="24384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619502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045200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8445499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0" y="74444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50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27993"/>
              </p:ext>
            </p:extLst>
          </p:nvPr>
        </p:nvGraphicFramePr>
        <p:xfrm>
          <a:off x="466732" y="2463762"/>
          <a:ext cx="11163300" cy="295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985645271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385044272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4149567154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781886693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3232660507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399877331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1636069903"/>
                    </a:ext>
                  </a:extLst>
                </a:gridCol>
                <a:gridCol w="574477">
                  <a:extLst>
                    <a:ext uri="{9D8B030D-6E8A-4147-A177-3AD203B41FA5}">
                      <a16:colId xmlns:a16="http://schemas.microsoft.com/office/drawing/2014/main" val="190811235"/>
                    </a:ext>
                  </a:extLst>
                </a:gridCol>
              </a:tblGrid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COMÉRCIO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CONSTRUÇÃO CIVIL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INDÚSTRIA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SERVIÇOS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 err="1">
                          <a:effectLst/>
                        </a:rPr>
                        <a:t>Jun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918133" y="1380154"/>
            <a:ext cx="106650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700" b="1" dirty="0">
                <a:solidFill>
                  <a:srgbClr val="0070C0"/>
                </a:solidFill>
              </a:rPr>
              <a:t>longo da série histórica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 um </a:t>
            </a:r>
            <a:r>
              <a:rPr lang="pt-BR" sz="1700" b="1" dirty="0">
                <a:solidFill>
                  <a:srgbClr val="0070C0"/>
                </a:solidFill>
              </a:rPr>
              <a:t>aumento no otimismo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relação às perspectivas da empresa nos próximos meses em </a:t>
            </a:r>
            <a:r>
              <a:rPr lang="pt-BR" sz="1700" b="1" dirty="0">
                <a:solidFill>
                  <a:srgbClr val="0070C0"/>
                </a:solidFill>
              </a:rPr>
              <a:t>todos os setores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economia. </a:t>
            </a:r>
          </a:p>
        </p:txBody>
      </p:sp>
    </p:spTree>
    <p:extLst>
      <p:ext uri="{BB962C8B-B14F-4D97-AF65-F5344CB8AC3E}">
        <p14:creationId xmlns:p14="http://schemas.microsoft.com/office/powerpoint/2010/main" val="16698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51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917344977"/>
              </p:ext>
            </p:extLst>
          </p:nvPr>
        </p:nvGraphicFramePr>
        <p:xfrm>
          <a:off x="778690" y="1856233"/>
          <a:ext cx="10594159" cy="447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0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52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51165"/>
              </p:ext>
            </p:extLst>
          </p:nvPr>
        </p:nvGraphicFramePr>
        <p:xfrm>
          <a:off x="1285876" y="2419348"/>
          <a:ext cx="9686926" cy="2934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652273639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578403884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3665513676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970548481"/>
                    </a:ext>
                  </a:extLst>
                </a:gridCol>
              </a:tblGrid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OPTANTE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NS/NR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1133474" y="1515610"/>
            <a:ext cx="993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Tanto os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optantes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os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não optantes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apresentaram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aumento de otimismo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da série histórica, em relação ao futuro da empresa nos próximos meses. </a:t>
            </a:r>
          </a:p>
        </p:txBody>
      </p:sp>
    </p:spTree>
    <p:extLst>
      <p:ext uri="{BB962C8B-B14F-4D97-AF65-F5344CB8AC3E}">
        <p14:creationId xmlns:p14="http://schemas.microsoft.com/office/powerpoint/2010/main" val="26205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53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17723974"/>
              </p:ext>
            </p:extLst>
          </p:nvPr>
        </p:nvGraphicFramePr>
        <p:xfrm>
          <a:off x="979715" y="2188029"/>
          <a:ext cx="10376806" cy="418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400" dirty="0">
                <a:solidFill>
                  <a:prstClr val="white"/>
                </a:solidFill>
              </a:rPr>
              <a:t>PERSPECTIVA GERAL PARA A EMPRESA NOS PRÓXIMOS 12 MESES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78539" y="1259897"/>
            <a:ext cx="1067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empresários </a:t>
            </a:r>
            <a:r>
              <a:rPr lang="pt-BR" sz="1600" b="1" dirty="0">
                <a:solidFill>
                  <a:srgbClr val="0070C0"/>
                </a:solidFill>
              </a:rPr>
              <a:t>não clientes do SEBRAE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acreditam, em maior proporção, que seu negócio tende a ter um </a:t>
            </a:r>
            <a:r>
              <a:rPr lang="pt-BR" sz="1600" b="1" dirty="0">
                <a:solidFill>
                  <a:srgbClr val="FF0000"/>
                </a:solidFill>
              </a:rPr>
              <a:t>desempenho pior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próximos 12 meses, em comparação aos que são clientes do SEBRAE.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0091064" y="247855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026" y="2930878"/>
            <a:ext cx="301963" cy="400317"/>
          </a:xfrm>
          <a:prstGeom prst="rect">
            <a:avLst/>
          </a:prstGeom>
        </p:spPr>
      </p:pic>
      <p:cxnSp>
        <p:nvCxnSpPr>
          <p:cNvPr id="29" name="Conector reto 28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10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Q4 - De modo geral, o que o(a) </a:t>
            </a:r>
            <a:r>
              <a:rPr lang="pt-BR" sz="105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Sr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(a) acha que vai acontecer com a sua empresa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lang="pt-BR" sz="105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54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solidFill>
                  <a:prstClr val="white"/>
                </a:solidFill>
              </a:rPr>
              <a:t>PERSPECTIVA GERAL PARA A EMPRESA NOS PRÓXIMOS 12 MESES </a:t>
            </a:r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9" y="622180"/>
            <a:ext cx="1883802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875713" y="630343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3657"/>
              </p:ext>
            </p:extLst>
          </p:nvPr>
        </p:nvGraphicFramePr>
        <p:xfrm>
          <a:off x="1133477" y="2240280"/>
          <a:ext cx="10180432" cy="3172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902463259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601716050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3763317484"/>
                    </a:ext>
                  </a:extLst>
                </a:gridCol>
                <a:gridCol w="957377">
                  <a:extLst>
                    <a:ext uri="{9D8B030D-6E8A-4147-A177-3AD203B41FA5}">
                      <a16:colId xmlns:a16="http://schemas.microsoft.com/office/drawing/2014/main" val="1152657363"/>
                    </a:ext>
                  </a:extLst>
                </a:gridCol>
              </a:tblGrid>
              <a:tr h="5308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CLIENTE</a:t>
                      </a:r>
                      <a:r>
                        <a:rPr lang="pt-BR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NÃO</a:t>
                      </a:r>
                      <a:r>
                        <a:rPr lang="pt-BR" sz="1400" b="1" u="none" strike="noStrike" baseline="0" dirty="0">
                          <a:effectLst/>
                        </a:rPr>
                        <a:t> CLIENTE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Junho</a:t>
                      </a:r>
                      <a:endParaRPr lang="pt-BR" sz="1100" i="1" u="none" strike="noStrike" baseline="0" dirty="0">
                        <a:effectLst/>
                      </a:endParaRP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Setembro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5" marR="9395" marT="939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Dezembro</a:t>
                      </a:r>
                    </a:p>
                    <a:p>
                      <a:pPr algn="ctr" fontAlgn="ctr"/>
                      <a:r>
                        <a:rPr lang="pt-BR" sz="1100" i="1" u="none" strike="noStrike" dirty="0">
                          <a:effectLst/>
                        </a:rPr>
                        <a:t>2017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Março</a:t>
                      </a:r>
                    </a:p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melhorar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permanecer como está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Vai piorar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4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/>
          <a:stretch/>
        </p:blipFill>
        <p:spPr>
          <a:xfrm>
            <a:off x="7077074" y="0"/>
            <a:ext cx="5114925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931152" y="1"/>
            <a:ext cx="52608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077073" y="4777412"/>
            <a:ext cx="4953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6922008" y="-128016"/>
            <a:ext cx="9144" cy="70774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300" y="1506527"/>
            <a:ext cx="109537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ECONOMIA BRASILEIRA NOS PRÓXIMOS MESES: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Metade dos empresários se mostram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otimistas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às perspectivas da economia do país nos próximos 12 meses. Por outro lado, </a:t>
            </a:r>
            <a:r>
              <a:rPr lang="pt-BR" b="1" dirty="0">
                <a:solidFill>
                  <a:srgbClr val="FF0000"/>
                </a:solidFill>
              </a:rPr>
              <a:t>cerca de 18% dos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acha que a economia brasileira </a:t>
            </a:r>
            <a:r>
              <a:rPr lang="pt-BR" b="1" dirty="0">
                <a:solidFill>
                  <a:srgbClr val="FF0000"/>
                </a:solidFill>
              </a:rPr>
              <a:t>tende a piorar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mais otimistas</a:t>
            </a: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o cenário da economia nacional estão os empresários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Região Norte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Empresas de Pequeno Porte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EPPs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empresários do ramos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Construção Civil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não-optantes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 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clientes do SEBRAE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</a:t>
            </a:r>
            <a:r>
              <a:rPr lang="pt-BR" sz="2000" b="1" dirty="0">
                <a:solidFill>
                  <a:srgbClr val="FF0000"/>
                </a:solidFill>
              </a:rPr>
              <a:t>mais pessimistas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o futuro imediato da economia brasileira, encontram-se os empresários da Região </a:t>
            </a:r>
            <a:r>
              <a:rPr lang="pt-BR" sz="2000" b="1" dirty="0">
                <a:solidFill>
                  <a:srgbClr val="FF0000"/>
                </a:solidFill>
              </a:rPr>
              <a:t>Nordeste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os </a:t>
            </a:r>
            <a:r>
              <a:rPr lang="pt-BR" sz="2000" b="1" dirty="0">
                <a:solidFill>
                  <a:srgbClr val="FF0000"/>
                </a:solidFill>
              </a:rPr>
              <a:t>Micro Empreendedores Individuais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e os </a:t>
            </a:r>
            <a:r>
              <a:rPr lang="pt-BR" sz="2000" b="1" dirty="0">
                <a:solidFill>
                  <a:srgbClr val="FF0000"/>
                </a:solidFill>
              </a:rPr>
              <a:t>Não Clientes do SEBRAE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300" y="207675"/>
            <a:ext cx="6242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PANORAMA GERAL</a:t>
            </a:r>
            <a:endParaRPr lang="pt-B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816472" y="470661"/>
            <a:ext cx="216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Março de 2018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0" y="942975"/>
            <a:ext cx="12115800" cy="56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1582727"/>
            <a:ext cx="10953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FATURAMENTO DA EMPRESA NOS PRÓXIMOS MESES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52%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empresários acreditam que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faturamento de sua empresa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 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melhorar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nos próximos 12 meses. Por outro lado, </a:t>
            </a:r>
            <a:r>
              <a:rPr lang="pt-BR" b="1" dirty="0">
                <a:solidFill>
                  <a:srgbClr val="FF0000"/>
                </a:solidFill>
              </a:rPr>
              <a:t>13,3% dos empresários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avaliam que o faturamento da sua empresa </a:t>
            </a:r>
            <a:r>
              <a:rPr lang="pt-BR" b="1" dirty="0">
                <a:solidFill>
                  <a:srgbClr val="FF0000"/>
                </a:solidFill>
              </a:rPr>
              <a:t>tende a piorar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mesmo período.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mais otimistas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estão empresários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Região Sul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Empresas de Pequeno Porte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EPPs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empresários do ramo 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Construção Civil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clientes do SEBRAE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 não optantes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pelo Simples Nacional.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 os empresários da </a:t>
            </a:r>
            <a:r>
              <a:rPr lang="pt-BR" b="1" dirty="0">
                <a:solidFill>
                  <a:srgbClr val="FF0000"/>
                </a:solidFill>
              </a:rPr>
              <a:t>Região Nordeste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do setor da </a:t>
            </a:r>
            <a:r>
              <a:rPr lang="pt-BR" b="1" dirty="0">
                <a:solidFill>
                  <a:srgbClr val="FF0000"/>
                </a:solidFill>
              </a:rPr>
              <a:t>Indústria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mostraram mais </a:t>
            </a:r>
            <a:r>
              <a:rPr lang="pt-BR" b="1" dirty="0">
                <a:solidFill>
                  <a:srgbClr val="FF0000"/>
                </a:solidFill>
              </a:rPr>
              <a:t>pessimistas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relação ao faturamento da empresa nos próximos meses.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300" y="207675"/>
            <a:ext cx="6242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PANORAMA GERAL</a:t>
            </a:r>
            <a:endParaRPr lang="pt-B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0" y="971550"/>
            <a:ext cx="11982450" cy="280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9816472" y="470661"/>
            <a:ext cx="216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Março de 2018</a:t>
            </a:r>
          </a:p>
        </p:txBody>
      </p:sp>
    </p:spTree>
    <p:extLst>
      <p:ext uri="{BB962C8B-B14F-4D97-AF65-F5344CB8AC3E}">
        <p14:creationId xmlns:p14="http://schemas.microsoft.com/office/powerpoint/2010/main" val="5607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300" y="1506527"/>
            <a:ext cx="10953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i="1" dirty="0">
                <a:solidFill>
                  <a:srgbClr val="5B9BD5">
                    <a:lumMod val="75000"/>
                  </a:srgbClr>
                </a:solidFill>
              </a:rPr>
              <a:t>3.</a:t>
            </a:r>
            <a:r>
              <a:rPr lang="pt-BR" sz="2500" b="1" dirty="0">
                <a:solidFill>
                  <a:srgbClr val="5B9BD5">
                    <a:lumMod val="75000"/>
                  </a:srgbClr>
                </a:solidFill>
              </a:rPr>
              <a:t> PERSPECTIVA DE ADMISSÃO E DEMISSÃO DE FUNCIONÁRIOS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Cerca de </a:t>
            </a:r>
            <a:r>
              <a:rPr lang="pt-BR" sz="2200" b="1" dirty="0">
                <a:solidFill>
                  <a:srgbClr val="70AD47">
                    <a:lumMod val="75000"/>
                  </a:srgbClr>
                </a:solidFill>
              </a:rPr>
              <a:t>¼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 dos empresários se mostraram inclinados a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</a:rPr>
              <a:t>contratar funcionários 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curto prazo, especialmente empresários do setor da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</a:rPr>
              <a:t>Região Sul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</a:rPr>
              <a:t>Empresas de Pequeno Porte 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pt-BR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EPPs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), e do setor da </a:t>
            </a:r>
            <a:r>
              <a:rPr lang="pt-BR" sz="2000" b="1" dirty="0">
                <a:solidFill>
                  <a:srgbClr val="70AD47">
                    <a:lumMod val="75000"/>
                  </a:srgbClr>
                </a:solidFill>
              </a:rPr>
              <a:t>Construção Civil.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r>
              <a:rPr lang="pt-BR" sz="4000" b="1" i="1" dirty="0">
                <a:solidFill>
                  <a:srgbClr val="5B9BD5">
                    <a:lumMod val="75000"/>
                  </a:srgbClr>
                </a:solidFill>
              </a:rPr>
              <a:t>4.</a:t>
            </a:r>
            <a:r>
              <a:rPr lang="pt-BR" sz="2500" b="1" dirty="0">
                <a:solidFill>
                  <a:srgbClr val="5B9BD5">
                    <a:lumMod val="75000"/>
                  </a:srgbClr>
                </a:solidFill>
              </a:rPr>
              <a:t> PERSPECTIVA GERAL PARA A EMPRESA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maioria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empresários está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otimista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quanto às perspectivas gerais para sua empresa nos próximos 12 meses: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56,2% acredita que a empresa irá melhorar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período.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Dentre os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mais otimistas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o desempenho da própria empresa destacam-se os empresários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Empresas de Pequeno Porte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EPPs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300" y="207675"/>
            <a:ext cx="6242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PANORAMA GERAL</a:t>
            </a:r>
            <a:endParaRPr lang="pt-B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0" y="962025"/>
            <a:ext cx="11982450" cy="375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9816472" y="470661"/>
            <a:ext cx="216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Março de 2018</a:t>
            </a:r>
          </a:p>
        </p:txBody>
      </p:sp>
    </p:spTree>
    <p:extLst>
      <p:ext uri="{BB962C8B-B14F-4D97-AF65-F5344CB8AC3E}">
        <p14:creationId xmlns:p14="http://schemas.microsoft.com/office/powerpoint/2010/main" val="22943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ângulo 169"/>
          <p:cNvSpPr/>
          <p:nvPr/>
        </p:nvSpPr>
        <p:spPr>
          <a:xfrm>
            <a:off x="6372015" y="1971001"/>
            <a:ext cx="5746562" cy="3029364"/>
          </a:xfrm>
          <a:prstGeom prst="rect">
            <a:avLst/>
          </a:prstGeom>
          <a:solidFill>
            <a:schemeClr val="bg1">
              <a:lumMod val="95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3588440" y="298281124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546A"/>
                </a:solidFill>
              </a:rPr>
              <a:t>EPP e ME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1857" y="109029"/>
            <a:ext cx="6242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EVOLUÇÃO </a:t>
            </a:r>
            <a:r>
              <a:rPr lang="pt-BR" sz="2500" b="1" dirty="0">
                <a:solidFill>
                  <a:schemeClr val="bg1">
                    <a:lumMod val="50000"/>
                  </a:schemeClr>
                </a:solidFill>
              </a:rPr>
              <a:t>DA SÉRIE HISTÓRICA </a:t>
            </a:r>
            <a:endParaRPr lang="pt-B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966715" y="527626"/>
            <a:ext cx="2836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Junho de 2017 a março de 2018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-169333" y="897983"/>
            <a:ext cx="12132733" cy="219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6261100" y="1004139"/>
            <a:ext cx="0" cy="57099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8364" y="4154899"/>
            <a:ext cx="6067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Entre quem o otimismo </a:t>
            </a:r>
            <a:r>
              <a:rPr lang="pt-BR" sz="2200" b="1" dirty="0">
                <a:solidFill>
                  <a:schemeClr val="accent5"/>
                </a:solidFill>
              </a:rPr>
              <a:t>cresceu mais?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34215" y="4860089"/>
            <a:ext cx="125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Regiões Sul </a:t>
            </a:r>
          </a:p>
          <a:p>
            <a:r>
              <a:rPr lang="pt-BR" b="1" dirty="0">
                <a:solidFill>
                  <a:srgbClr val="44546A"/>
                </a:solidFill>
              </a:rPr>
              <a:t>e Nordeste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654728" y="5845114"/>
            <a:ext cx="91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Cliente </a:t>
            </a:r>
          </a:p>
          <a:p>
            <a:r>
              <a:rPr lang="pt-BR" b="1" dirty="0">
                <a:solidFill>
                  <a:srgbClr val="44546A"/>
                </a:solidFill>
              </a:rPr>
              <a:t>SEBRAE</a:t>
            </a:r>
          </a:p>
        </p:txBody>
      </p:sp>
      <p:pic>
        <p:nvPicPr>
          <p:cNvPr id="87" name="Imagem 8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554"/>
          <a:stretch/>
        </p:blipFill>
        <p:spPr>
          <a:xfrm>
            <a:off x="432878" y="5792874"/>
            <a:ext cx="580926" cy="705711"/>
          </a:xfrm>
          <a:prstGeom prst="rect">
            <a:avLst/>
          </a:prstGeom>
        </p:spPr>
      </p:pic>
      <p:cxnSp>
        <p:nvCxnSpPr>
          <p:cNvPr id="90" name="Conector reto 89"/>
          <p:cNvCxnSpPr/>
          <p:nvPr/>
        </p:nvCxnSpPr>
        <p:spPr>
          <a:xfrm>
            <a:off x="-67733" y="4543281"/>
            <a:ext cx="519853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agem 13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8" y="4776908"/>
            <a:ext cx="631899" cy="631899"/>
          </a:xfrm>
          <a:prstGeom prst="rect">
            <a:avLst/>
          </a:prstGeom>
        </p:spPr>
      </p:pic>
      <p:grpSp>
        <p:nvGrpSpPr>
          <p:cNvPr id="141" name="Group 4"/>
          <p:cNvGrpSpPr>
            <a:grpSpLocks noChangeAspect="1"/>
          </p:cNvGrpSpPr>
          <p:nvPr/>
        </p:nvGrpSpPr>
        <p:grpSpPr bwMode="auto">
          <a:xfrm>
            <a:off x="2834262" y="5938952"/>
            <a:ext cx="840297" cy="504824"/>
            <a:chOff x="5297" y="3307"/>
            <a:chExt cx="384" cy="253"/>
          </a:xfrm>
          <a:solidFill>
            <a:schemeClr val="accent2"/>
          </a:solidFill>
        </p:grpSpPr>
        <p:sp>
          <p:nvSpPr>
            <p:cNvPr id="142" name="Freeform 5"/>
            <p:cNvSpPr>
              <a:spLocks noEditPoints="1"/>
            </p:cNvSpPr>
            <p:nvPr/>
          </p:nvSpPr>
          <p:spPr bwMode="auto">
            <a:xfrm>
              <a:off x="5304" y="3315"/>
              <a:ext cx="90" cy="137"/>
            </a:xfrm>
            <a:custGeom>
              <a:avLst/>
              <a:gdLst>
                <a:gd name="T0" fmla="*/ 0 w 90"/>
                <a:gd name="T1" fmla="*/ 120 h 137"/>
                <a:gd name="T2" fmla="*/ 41 w 90"/>
                <a:gd name="T3" fmla="*/ 0 h 137"/>
                <a:gd name="T4" fmla="*/ 90 w 90"/>
                <a:gd name="T5" fmla="*/ 17 h 137"/>
                <a:gd name="T6" fmla="*/ 49 w 90"/>
                <a:gd name="T7" fmla="*/ 137 h 137"/>
                <a:gd name="T8" fmla="*/ 0 w 90"/>
                <a:gd name="T9" fmla="*/ 120 h 137"/>
                <a:gd name="T10" fmla="*/ 0 w 90"/>
                <a:gd name="T11" fmla="*/ 120 h 137"/>
                <a:gd name="T12" fmla="*/ 0 w 90"/>
                <a:gd name="T13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37">
                  <a:moveTo>
                    <a:pt x="0" y="120"/>
                  </a:moveTo>
                  <a:lnTo>
                    <a:pt x="41" y="0"/>
                  </a:lnTo>
                  <a:lnTo>
                    <a:pt x="90" y="17"/>
                  </a:lnTo>
                  <a:lnTo>
                    <a:pt x="49" y="137"/>
                  </a:lnTo>
                  <a:lnTo>
                    <a:pt x="0" y="120"/>
                  </a:lnTo>
                  <a:close/>
                  <a:moveTo>
                    <a:pt x="0" y="120"/>
                  </a:move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6"/>
            <p:cNvSpPr>
              <a:spLocks noEditPoints="1"/>
            </p:cNvSpPr>
            <p:nvPr/>
          </p:nvSpPr>
          <p:spPr bwMode="auto">
            <a:xfrm>
              <a:off x="5304" y="3315"/>
              <a:ext cx="90" cy="137"/>
            </a:xfrm>
            <a:custGeom>
              <a:avLst/>
              <a:gdLst>
                <a:gd name="T0" fmla="*/ 0 w 90"/>
                <a:gd name="T1" fmla="*/ 120 h 137"/>
                <a:gd name="T2" fmla="*/ 41 w 90"/>
                <a:gd name="T3" fmla="*/ 0 h 137"/>
                <a:gd name="T4" fmla="*/ 90 w 90"/>
                <a:gd name="T5" fmla="*/ 17 h 137"/>
                <a:gd name="T6" fmla="*/ 49 w 90"/>
                <a:gd name="T7" fmla="*/ 137 h 137"/>
                <a:gd name="T8" fmla="*/ 0 w 90"/>
                <a:gd name="T9" fmla="*/ 120 h 137"/>
                <a:gd name="T10" fmla="*/ 0 w 90"/>
                <a:gd name="T11" fmla="*/ 120 h 137"/>
                <a:gd name="T12" fmla="*/ 0 w 90"/>
                <a:gd name="T13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37">
                  <a:moveTo>
                    <a:pt x="0" y="120"/>
                  </a:moveTo>
                  <a:lnTo>
                    <a:pt x="41" y="0"/>
                  </a:lnTo>
                  <a:lnTo>
                    <a:pt x="90" y="17"/>
                  </a:lnTo>
                  <a:lnTo>
                    <a:pt x="49" y="137"/>
                  </a:lnTo>
                  <a:lnTo>
                    <a:pt x="0" y="120"/>
                  </a:lnTo>
                  <a:moveTo>
                    <a:pt x="0" y="120"/>
                  </a:moveTo>
                  <a:lnTo>
                    <a:pt x="0" y="1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Freeform 7"/>
            <p:cNvSpPr>
              <a:spLocks noEditPoints="1"/>
            </p:cNvSpPr>
            <p:nvPr/>
          </p:nvSpPr>
          <p:spPr bwMode="auto">
            <a:xfrm>
              <a:off x="5297" y="3307"/>
              <a:ext cx="263" cy="152"/>
            </a:xfrm>
            <a:custGeom>
              <a:avLst/>
              <a:gdLst>
                <a:gd name="T0" fmla="*/ 545 w 1078"/>
                <a:gd name="T1" fmla="*/ 74 h 622"/>
                <a:gd name="T2" fmla="*/ 525 w 1078"/>
                <a:gd name="T3" fmla="*/ 84 h 622"/>
                <a:gd name="T4" fmla="*/ 447 w 1078"/>
                <a:gd name="T5" fmla="*/ 88 h 622"/>
                <a:gd name="T6" fmla="*/ 415 w 1078"/>
                <a:gd name="T7" fmla="*/ 77 h 622"/>
                <a:gd name="T8" fmla="*/ 409 w 1078"/>
                <a:gd name="T9" fmla="*/ 74 h 622"/>
                <a:gd name="T10" fmla="*/ 208 w 1078"/>
                <a:gd name="T11" fmla="*/ 5 h 622"/>
                <a:gd name="T12" fmla="*/ 171 w 1078"/>
                <a:gd name="T13" fmla="*/ 23 h 622"/>
                <a:gd name="T14" fmla="*/ 3 w 1078"/>
                <a:gd name="T15" fmla="*/ 514 h 622"/>
                <a:gd name="T16" fmla="*/ 4 w 1078"/>
                <a:gd name="T17" fmla="*/ 536 h 622"/>
                <a:gd name="T18" fmla="*/ 21 w 1078"/>
                <a:gd name="T19" fmla="*/ 551 h 622"/>
                <a:gd name="T20" fmla="*/ 221 w 1078"/>
                <a:gd name="T21" fmla="*/ 620 h 622"/>
                <a:gd name="T22" fmla="*/ 230 w 1078"/>
                <a:gd name="T23" fmla="*/ 622 h 622"/>
                <a:gd name="T24" fmla="*/ 258 w 1078"/>
                <a:gd name="T25" fmla="*/ 602 h 622"/>
                <a:gd name="T26" fmla="*/ 417 w 1078"/>
                <a:gd name="T27" fmla="*/ 139 h 622"/>
                <a:gd name="T28" fmla="*/ 428 w 1078"/>
                <a:gd name="T29" fmla="*/ 143 h 622"/>
                <a:gd name="T30" fmla="*/ 551 w 1078"/>
                <a:gd name="T31" fmla="*/ 136 h 622"/>
                <a:gd name="T32" fmla="*/ 571 w 1078"/>
                <a:gd name="T33" fmla="*/ 126 h 622"/>
                <a:gd name="T34" fmla="*/ 648 w 1078"/>
                <a:gd name="T35" fmla="*/ 122 h 622"/>
                <a:gd name="T36" fmla="*/ 1017 w 1078"/>
                <a:gd name="T37" fmla="*/ 249 h 622"/>
                <a:gd name="T38" fmla="*/ 991 w 1078"/>
                <a:gd name="T39" fmla="*/ 292 h 622"/>
                <a:gd name="T40" fmla="*/ 922 w 1078"/>
                <a:gd name="T41" fmla="*/ 293 h 622"/>
                <a:gd name="T42" fmla="*/ 757 w 1078"/>
                <a:gd name="T43" fmla="*/ 236 h 622"/>
                <a:gd name="T44" fmla="*/ 734 w 1078"/>
                <a:gd name="T45" fmla="*/ 238 h 622"/>
                <a:gd name="T46" fmla="*/ 720 w 1078"/>
                <a:gd name="T47" fmla="*/ 256 h 622"/>
                <a:gd name="T48" fmla="*/ 624 w 1078"/>
                <a:gd name="T49" fmla="*/ 382 h 622"/>
                <a:gd name="T50" fmla="*/ 454 w 1078"/>
                <a:gd name="T51" fmla="*/ 384 h 622"/>
                <a:gd name="T52" fmla="*/ 418 w 1078"/>
                <a:gd name="T53" fmla="*/ 402 h 622"/>
                <a:gd name="T54" fmla="*/ 436 w 1078"/>
                <a:gd name="T55" fmla="*/ 439 h 622"/>
                <a:gd name="T56" fmla="*/ 544 w 1078"/>
                <a:gd name="T57" fmla="*/ 459 h 622"/>
                <a:gd name="T58" fmla="*/ 651 w 1078"/>
                <a:gd name="T59" fmla="*/ 433 h 622"/>
                <a:gd name="T60" fmla="*/ 765 w 1078"/>
                <a:gd name="T61" fmla="*/ 300 h 622"/>
                <a:gd name="T62" fmla="*/ 902 w 1078"/>
                <a:gd name="T63" fmla="*/ 347 h 622"/>
                <a:gd name="T64" fmla="*/ 1024 w 1078"/>
                <a:gd name="T65" fmla="*/ 340 h 622"/>
                <a:gd name="T66" fmla="*/ 1078 w 1078"/>
                <a:gd name="T67" fmla="*/ 230 h 622"/>
                <a:gd name="T68" fmla="*/ 1058 w 1078"/>
                <a:gd name="T69" fmla="*/ 202 h 622"/>
                <a:gd name="T70" fmla="*/ 667 w 1078"/>
                <a:gd name="T71" fmla="*/ 67 h 622"/>
                <a:gd name="T72" fmla="*/ 545 w 1078"/>
                <a:gd name="T73" fmla="*/ 74 h 622"/>
                <a:gd name="T74" fmla="*/ 213 w 1078"/>
                <a:gd name="T75" fmla="*/ 556 h 622"/>
                <a:gd name="T76" fmla="*/ 67 w 1078"/>
                <a:gd name="T77" fmla="*/ 506 h 622"/>
                <a:gd name="T78" fmla="*/ 216 w 1078"/>
                <a:gd name="T79" fmla="*/ 70 h 622"/>
                <a:gd name="T80" fmla="*/ 362 w 1078"/>
                <a:gd name="T81" fmla="*/ 119 h 622"/>
                <a:gd name="T82" fmla="*/ 213 w 1078"/>
                <a:gd name="T83" fmla="*/ 556 h 622"/>
                <a:gd name="T84" fmla="*/ 213 w 1078"/>
                <a:gd name="T85" fmla="*/ 556 h 622"/>
                <a:gd name="T86" fmla="*/ 213 w 1078"/>
                <a:gd name="T87" fmla="*/ 556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8" h="622">
                  <a:moveTo>
                    <a:pt x="545" y="74"/>
                  </a:moveTo>
                  <a:cubicBezTo>
                    <a:pt x="525" y="84"/>
                    <a:pt x="525" y="84"/>
                    <a:pt x="525" y="84"/>
                  </a:cubicBezTo>
                  <a:cubicBezTo>
                    <a:pt x="501" y="96"/>
                    <a:pt x="473" y="97"/>
                    <a:pt x="447" y="88"/>
                  </a:cubicBezTo>
                  <a:cubicBezTo>
                    <a:pt x="415" y="77"/>
                    <a:pt x="415" y="77"/>
                    <a:pt x="415" y="77"/>
                  </a:cubicBezTo>
                  <a:cubicBezTo>
                    <a:pt x="413" y="76"/>
                    <a:pt x="411" y="75"/>
                    <a:pt x="409" y="74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193" y="0"/>
                    <a:pt x="176" y="8"/>
                    <a:pt x="171" y="23"/>
                  </a:cubicBezTo>
                  <a:cubicBezTo>
                    <a:pt x="3" y="514"/>
                    <a:pt x="3" y="514"/>
                    <a:pt x="3" y="514"/>
                  </a:cubicBezTo>
                  <a:cubicBezTo>
                    <a:pt x="0" y="522"/>
                    <a:pt x="1" y="530"/>
                    <a:pt x="4" y="536"/>
                  </a:cubicBezTo>
                  <a:cubicBezTo>
                    <a:pt x="7" y="543"/>
                    <a:pt x="13" y="549"/>
                    <a:pt x="21" y="551"/>
                  </a:cubicBezTo>
                  <a:cubicBezTo>
                    <a:pt x="221" y="620"/>
                    <a:pt x="221" y="620"/>
                    <a:pt x="221" y="620"/>
                  </a:cubicBezTo>
                  <a:cubicBezTo>
                    <a:pt x="224" y="621"/>
                    <a:pt x="228" y="622"/>
                    <a:pt x="230" y="622"/>
                  </a:cubicBezTo>
                  <a:cubicBezTo>
                    <a:pt x="243" y="622"/>
                    <a:pt x="254" y="614"/>
                    <a:pt x="258" y="602"/>
                  </a:cubicBezTo>
                  <a:cubicBezTo>
                    <a:pt x="417" y="139"/>
                    <a:pt x="417" y="139"/>
                    <a:pt x="417" y="139"/>
                  </a:cubicBezTo>
                  <a:cubicBezTo>
                    <a:pt x="428" y="143"/>
                    <a:pt x="428" y="143"/>
                    <a:pt x="428" y="143"/>
                  </a:cubicBezTo>
                  <a:cubicBezTo>
                    <a:pt x="468" y="157"/>
                    <a:pt x="513" y="155"/>
                    <a:pt x="551" y="136"/>
                  </a:cubicBezTo>
                  <a:cubicBezTo>
                    <a:pt x="571" y="126"/>
                    <a:pt x="571" y="126"/>
                    <a:pt x="571" y="126"/>
                  </a:cubicBezTo>
                  <a:cubicBezTo>
                    <a:pt x="595" y="115"/>
                    <a:pt x="623" y="113"/>
                    <a:pt x="648" y="122"/>
                  </a:cubicBezTo>
                  <a:cubicBezTo>
                    <a:pt x="1017" y="249"/>
                    <a:pt x="1017" y="249"/>
                    <a:pt x="1017" y="249"/>
                  </a:cubicBezTo>
                  <a:cubicBezTo>
                    <a:pt x="1013" y="264"/>
                    <a:pt x="1005" y="282"/>
                    <a:pt x="991" y="292"/>
                  </a:cubicBezTo>
                  <a:cubicBezTo>
                    <a:pt x="976" y="303"/>
                    <a:pt x="952" y="303"/>
                    <a:pt x="922" y="293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49" y="234"/>
                    <a:pt x="741" y="234"/>
                    <a:pt x="734" y="238"/>
                  </a:cubicBezTo>
                  <a:cubicBezTo>
                    <a:pt x="727" y="242"/>
                    <a:pt x="722" y="249"/>
                    <a:pt x="720" y="256"/>
                  </a:cubicBezTo>
                  <a:cubicBezTo>
                    <a:pt x="719" y="257"/>
                    <a:pt x="697" y="342"/>
                    <a:pt x="624" y="382"/>
                  </a:cubicBezTo>
                  <a:cubicBezTo>
                    <a:pt x="578" y="406"/>
                    <a:pt x="521" y="407"/>
                    <a:pt x="454" y="384"/>
                  </a:cubicBezTo>
                  <a:cubicBezTo>
                    <a:pt x="439" y="379"/>
                    <a:pt x="423" y="387"/>
                    <a:pt x="418" y="402"/>
                  </a:cubicBezTo>
                  <a:cubicBezTo>
                    <a:pt x="413" y="417"/>
                    <a:pt x="421" y="434"/>
                    <a:pt x="436" y="439"/>
                  </a:cubicBezTo>
                  <a:cubicBezTo>
                    <a:pt x="474" y="452"/>
                    <a:pt x="510" y="459"/>
                    <a:pt x="544" y="459"/>
                  </a:cubicBezTo>
                  <a:cubicBezTo>
                    <a:pt x="583" y="459"/>
                    <a:pt x="619" y="450"/>
                    <a:pt x="651" y="433"/>
                  </a:cubicBezTo>
                  <a:cubicBezTo>
                    <a:pt x="716" y="398"/>
                    <a:pt x="750" y="337"/>
                    <a:pt x="765" y="300"/>
                  </a:cubicBezTo>
                  <a:cubicBezTo>
                    <a:pt x="902" y="347"/>
                    <a:pt x="902" y="347"/>
                    <a:pt x="902" y="347"/>
                  </a:cubicBezTo>
                  <a:cubicBezTo>
                    <a:pt x="951" y="364"/>
                    <a:pt x="992" y="362"/>
                    <a:pt x="1024" y="340"/>
                  </a:cubicBezTo>
                  <a:cubicBezTo>
                    <a:pt x="1075" y="304"/>
                    <a:pt x="1077" y="233"/>
                    <a:pt x="1078" y="230"/>
                  </a:cubicBezTo>
                  <a:cubicBezTo>
                    <a:pt x="1078" y="217"/>
                    <a:pt x="1070" y="206"/>
                    <a:pt x="1058" y="202"/>
                  </a:cubicBezTo>
                  <a:cubicBezTo>
                    <a:pt x="667" y="67"/>
                    <a:pt x="667" y="67"/>
                    <a:pt x="667" y="67"/>
                  </a:cubicBezTo>
                  <a:cubicBezTo>
                    <a:pt x="627" y="53"/>
                    <a:pt x="583" y="56"/>
                    <a:pt x="545" y="74"/>
                  </a:cubicBezTo>
                  <a:close/>
                  <a:moveTo>
                    <a:pt x="213" y="556"/>
                  </a:moveTo>
                  <a:cubicBezTo>
                    <a:pt x="67" y="506"/>
                    <a:pt x="67" y="506"/>
                    <a:pt x="67" y="506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362" y="119"/>
                    <a:pt x="362" y="119"/>
                    <a:pt x="362" y="119"/>
                  </a:cubicBezTo>
                  <a:lnTo>
                    <a:pt x="213" y="556"/>
                  </a:lnTo>
                  <a:close/>
                  <a:moveTo>
                    <a:pt x="213" y="556"/>
                  </a:moveTo>
                  <a:cubicBezTo>
                    <a:pt x="213" y="556"/>
                    <a:pt x="213" y="556"/>
                    <a:pt x="213" y="5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8"/>
            <p:cNvSpPr>
              <a:spLocks noEditPoints="1"/>
            </p:cNvSpPr>
            <p:nvPr/>
          </p:nvSpPr>
          <p:spPr bwMode="auto">
            <a:xfrm>
              <a:off x="5571" y="3316"/>
              <a:ext cx="102" cy="137"/>
            </a:xfrm>
            <a:custGeom>
              <a:avLst/>
              <a:gdLst>
                <a:gd name="T0" fmla="*/ 55 w 102"/>
                <a:gd name="T1" fmla="*/ 137 h 137"/>
                <a:gd name="T2" fmla="*/ 0 w 102"/>
                <a:gd name="T3" fmla="*/ 23 h 137"/>
                <a:gd name="T4" fmla="*/ 46 w 102"/>
                <a:gd name="T5" fmla="*/ 0 h 137"/>
                <a:gd name="T6" fmla="*/ 102 w 102"/>
                <a:gd name="T7" fmla="*/ 114 h 137"/>
                <a:gd name="T8" fmla="*/ 55 w 102"/>
                <a:gd name="T9" fmla="*/ 137 h 137"/>
                <a:gd name="T10" fmla="*/ 55 w 102"/>
                <a:gd name="T11" fmla="*/ 137 h 137"/>
                <a:gd name="T12" fmla="*/ 55 w 10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37">
                  <a:moveTo>
                    <a:pt x="55" y="137"/>
                  </a:moveTo>
                  <a:lnTo>
                    <a:pt x="0" y="23"/>
                  </a:lnTo>
                  <a:lnTo>
                    <a:pt x="46" y="0"/>
                  </a:lnTo>
                  <a:lnTo>
                    <a:pt x="102" y="114"/>
                  </a:lnTo>
                  <a:lnTo>
                    <a:pt x="55" y="137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9"/>
            <p:cNvSpPr>
              <a:spLocks noEditPoints="1"/>
            </p:cNvSpPr>
            <p:nvPr/>
          </p:nvSpPr>
          <p:spPr bwMode="auto">
            <a:xfrm>
              <a:off x="5571" y="3316"/>
              <a:ext cx="102" cy="137"/>
            </a:xfrm>
            <a:custGeom>
              <a:avLst/>
              <a:gdLst>
                <a:gd name="T0" fmla="*/ 55 w 102"/>
                <a:gd name="T1" fmla="*/ 137 h 137"/>
                <a:gd name="T2" fmla="*/ 0 w 102"/>
                <a:gd name="T3" fmla="*/ 23 h 137"/>
                <a:gd name="T4" fmla="*/ 46 w 102"/>
                <a:gd name="T5" fmla="*/ 0 h 137"/>
                <a:gd name="T6" fmla="*/ 102 w 102"/>
                <a:gd name="T7" fmla="*/ 114 h 137"/>
                <a:gd name="T8" fmla="*/ 55 w 102"/>
                <a:gd name="T9" fmla="*/ 137 h 137"/>
                <a:gd name="T10" fmla="*/ 55 w 102"/>
                <a:gd name="T11" fmla="*/ 137 h 137"/>
                <a:gd name="T12" fmla="*/ 55 w 102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37">
                  <a:moveTo>
                    <a:pt x="55" y="137"/>
                  </a:moveTo>
                  <a:lnTo>
                    <a:pt x="0" y="23"/>
                  </a:lnTo>
                  <a:lnTo>
                    <a:pt x="46" y="0"/>
                  </a:lnTo>
                  <a:lnTo>
                    <a:pt x="102" y="114"/>
                  </a:lnTo>
                  <a:lnTo>
                    <a:pt x="55" y="137"/>
                  </a:lnTo>
                  <a:moveTo>
                    <a:pt x="55" y="137"/>
                  </a:moveTo>
                  <a:lnTo>
                    <a:pt x="55" y="1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10"/>
            <p:cNvSpPr>
              <a:spLocks noEditPoints="1"/>
            </p:cNvSpPr>
            <p:nvPr/>
          </p:nvSpPr>
          <p:spPr bwMode="auto">
            <a:xfrm>
              <a:off x="5371" y="3309"/>
              <a:ext cx="310" cy="251"/>
            </a:xfrm>
            <a:custGeom>
              <a:avLst/>
              <a:gdLst>
                <a:gd name="T0" fmla="*/ 940 w 1268"/>
                <a:gd name="T1" fmla="*/ 646 h 1028"/>
                <a:gd name="T2" fmla="*/ 366 w 1268"/>
                <a:gd name="T3" fmla="*/ 967 h 1028"/>
                <a:gd name="T4" fmla="*/ 337 w 1268"/>
                <a:gd name="T5" fmla="*/ 909 h 1028"/>
                <a:gd name="T6" fmla="*/ 541 w 1268"/>
                <a:gd name="T7" fmla="*/ 809 h 1028"/>
                <a:gd name="T8" fmla="*/ 516 w 1268"/>
                <a:gd name="T9" fmla="*/ 757 h 1028"/>
                <a:gd name="T10" fmla="*/ 216 w 1268"/>
                <a:gd name="T11" fmla="*/ 904 h 1028"/>
                <a:gd name="T12" fmla="*/ 171 w 1268"/>
                <a:gd name="T13" fmla="*/ 864 h 1028"/>
                <a:gd name="T14" fmla="*/ 263 w 1268"/>
                <a:gd name="T15" fmla="*/ 808 h 1028"/>
                <a:gd name="T16" fmla="*/ 493 w 1268"/>
                <a:gd name="T17" fmla="*/ 663 h 1028"/>
                <a:gd name="T18" fmla="*/ 237 w 1268"/>
                <a:gd name="T19" fmla="*/ 756 h 1028"/>
                <a:gd name="T20" fmla="*/ 125 w 1268"/>
                <a:gd name="T21" fmla="*/ 811 h 1028"/>
                <a:gd name="T22" fmla="*/ 82 w 1268"/>
                <a:gd name="T23" fmla="*/ 797 h 1028"/>
                <a:gd name="T24" fmla="*/ 133 w 1268"/>
                <a:gd name="T25" fmla="*/ 736 h 1028"/>
                <a:gd name="T26" fmla="*/ 227 w 1268"/>
                <a:gd name="T27" fmla="*/ 690 h 1028"/>
                <a:gd name="T28" fmla="*/ 409 w 1268"/>
                <a:gd name="T29" fmla="*/ 568 h 1028"/>
                <a:gd name="T30" fmla="*/ 188 w 1268"/>
                <a:gd name="T31" fmla="*/ 644 h 1028"/>
                <a:gd name="T32" fmla="*/ 64 w 1268"/>
                <a:gd name="T33" fmla="*/ 668 h 1028"/>
                <a:gd name="T34" fmla="*/ 79 w 1268"/>
                <a:gd name="T35" fmla="*/ 625 h 1028"/>
                <a:gd name="T36" fmla="*/ 232 w 1268"/>
                <a:gd name="T37" fmla="*/ 518 h 1028"/>
                <a:gd name="T38" fmla="*/ 54 w 1268"/>
                <a:gd name="T39" fmla="*/ 573 h 1028"/>
                <a:gd name="T40" fmla="*/ 12 w 1268"/>
                <a:gd name="T41" fmla="*/ 694 h 1028"/>
                <a:gd name="T42" fmla="*/ 30 w 1268"/>
                <a:gd name="T43" fmla="*/ 822 h 1028"/>
                <a:gd name="T44" fmla="*/ 111 w 1268"/>
                <a:gd name="T45" fmla="*/ 872 h 1028"/>
                <a:gd name="T46" fmla="*/ 202 w 1268"/>
                <a:gd name="T47" fmla="*/ 965 h 1028"/>
                <a:gd name="T48" fmla="*/ 262 w 1268"/>
                <a:gd name="T49" fmla="*/ 946 h 1028"/>
                <a:gd name="T50" fmla="*/ 352 w 1268"/>
                <a:gd name="T51" fmla="*/ 1028 h 1028"/>
                <a:gd name="T52" fmla="*/ 756 w 1268"/>
                <a:gd name="T53" fmla="*/ 840 h 1028"/>
                <a:gd name="T54" fmla="*/ 1061 w 1268"/>
                <a:gd name="T55" fmla="*/ 613 h 1028"/>
                <a:gd name="T56" fmla="*/ 1261 w 1268"/>
                <a:gd name="T57" fmla="*/ 483 h 1028"/>
                <a:gd name="T58" fmla="*/ 1016 w 1268"/>
                <a:gd name="T59" fmla="*/ 2 h 1028"/>
                <a:gd name="T60" fmla="*/ 803 w 1268"/>
                <a:gd name="T61" fmla="*/ 97 h 1028"/>
                <a:gd name="T62" fmla="*/ 1009 w 1268"/>
                <a:gd name="T63" fmla="*/ 583 h 1028"/>
                <a:gd name="T64" fmla="*/ 1196 w 1268"/>
                <a:gd name="T65" fmla="*/ 483 h 1028"/>
                <a:gd name="T66" fmla="*/ 855 w 1268"/>
                <a:gd name="T67" fmla="*/ 136 h 1028"/>
                <a:gd name="T68" fmla="*/ 993 w 1268"/>
                <a:gd name="T69" fmla="*/ 69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" h="1028">
                  <a:moveTo>
                    <a:pt x="1009" y="583"/>
                  </a:moveTo>
                  <a:cubicBezTo>
                    <a:pt x="940" y="646"/>
                    <a:pt x="940" y="646"/>
                    <a:pt x="940" y="646"/>
                  </a:cubicBezTo>
                  <a:cubicBezTo>
                    <a:pt x="877" y="703"/>
                    <a:pt x="807" y="752"/>
                    <a:pt x="731" y="789"/>
                  </a:cubicBezTo>
                  <a:cubicBezTo>
                    <a:pt x="366" y="967"/>
                    <a:pt x="366" y="967"/>
                    <a:pt x="366" y="967"/>
                  </a:cubicBezTo>
                  <a:cubicBezTo>
                    <a:pt x="350" y="975"/>
                    <a:pt x="330" y="968"/>
                    <a:pt x="322" y="952"/>
                  </a:cubicBezTo>
                  <a:cubicBezTo>
                    <a:pt x="314" y="936"/>
                    <a:pt x="321" y="917"/>
                    <a:pt x="337" y="909"/>
                  </a:cubicBezTo>
                  <a:cubicBezTo>
                    <a:pt x="342" y="906"/>
                    <a:pt x="342" y="906"/>
                    <a:pt x="342" y="906"/>
                  </a:cubicBezTo>
                  <a:cubicBezTo>
                    <a:pt x="541" y="809"/>
                    <a:pt x="541" y="809"/>
                    <a:pt x="541" y="809"/>
                  </a:cubicBezTo>
                  <a:cubicBezTo>
                    <a:pt x="556" y="802"/>
                    <a:pt x="562" y="784"/>
                    <a:pt x="555" y="770"/>
                  </a:cubicBezTo>
                  <a:cubicBezTo>
                    <a:pt x="548" y="756"/>
                    <a:pt x="531" y="750"/>
                    <a:pt x="516" y="757"/>
                  </a:cubicBezTo>
                  <a:cubicBezTo>
                    <a:pt x="316" y="854"/>
                    <a:pt x="316" y="854"/>
                    <a:pt x="316" y="854"/>
                  </a:cubicBezTo>
                  <a:cubicBezTo>
                    <a:pt x="216" y="904"/>
                    <a:pt x="216" y="904"/>
                    <a:pt x="216" y="904"/>
                  </a:cubicBezTo>
                  <a:cubicBezTo>
                    <a:pt x="200" y="912"/>
                    <a:pt x="180" y="905"/>
                    <a:pt x="172" y="888"/>
                  </a:cubicBezTo>
                  <a:cubicBezTo>
                    <a:pt x="169" y="881"/>
                    <a:pt x="168" y="872"/>
                    <a:pt x="171" y="864"/>
                  </a:cubicBezTo>
                  <a:cubicBezTo>
                    <a:pt x="174" y="856"/>
                    <a:pt x="180" y="849"/>
                    <a:pt x="187" y="845"/>
                  </a:cubicBezTo>
                  <a:cubicBezTo>
                    <a:pt x="263" y="808"/>
                    <a:pt x="263" y="808"/>
                    <a:pt x="263" y="808"/>
                  </a:cubicBezTo>
                  <a:cubicBezTo>
                    <a:pt x="480" y="702"/>
                    <a:pt x="480" y="702"/>
                    <a:pt x="480" y="702"/>
                  </a:cubicBezTo>
                  <a:cubicBezTo>
                    <a:pt x="494" y="695"/>
                    <a:pt x="500" y="678"/>
                    <a:pt x="493" y="663"/>
                  </a:cubicBezTo>
                  <a:cubicBezTo>
                    <a:pt x="486" y="649"/>
                    <a:pt x="469" y="643"/>
                    <a:pt x="455" y="650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29" y="760"/>
                    <a:pt x="229" y="760"/>
                    <a:pt x="229" y="760"/>
                  </a:cubicBezTo>
                  <a:cubicBezTo>
                    <a:pt x="125" y="811"/>
                    <a:pt x="125" y="811"/>
                    <a:pt x="125" y="811"/>
                  </a:cubicBezTo>
                  <a:cubicBezTo>
                    <a:pt x="118" y="815"/>
                    <a:pt x="109" y="816"/>
                    <a:pt x="101" y="813"/>
                  </a:cubicBezTo>
                  <a:cubicBezTo>
                    <a:pt x="92" y="810"/>
                    <a:pt x="86" y="804"/>
                    <a:pt x="82" y="797"/>
                  </a:cubicBezTo>
                  <a:cubicBezTo>
                    <a:pt x="74" y="781"/>
                    <a:pt x="81" y="761"/>
                    <a:pt x="97" y="753"/>
                  </a:cubicBezTo>
                  <a:cubicBezTo>
                    <a:pt x="133" y="736"/>
                    <a:pt x="133" y="736"/>
                    <a:pt x="133" y="736"/>
                  </a:cubicBezTo>
                  <a:cubicBezTo>
                    <a:pt x="206" y="700"/>
                    <a:pt x="206" y="700"/>
                    <a:pt x="206" y="700"/>
                  </a:cubicBezTo>
                  <a:cubicBezTo>
                    <a:pt x="227" y="690"/>
                    <a:pt x="227" y="690"/>
                    <a:pt x="227" y="690"/>
                  </a:cubicBezTo>
                  <a:cubicBezTo>
                    <a:pt x="395" y="607"/>
                    <a:pt x="395" y="607"/>
                    <a:pt x="395" y="607"/>
                  </a:cubicBezTo>
                  <a:cubicBezTo>
                    <a:pt x="410" y="600"/>
                    <a:pt x="416" y="583"/>
                    <a:pt x="409" y="568"/>
                  </a:cubicBezTo>
                  <a:cubicBezTo>
                    <a:pt x="402" y="554"/>
                    <a:pt x="384" y="548"/>
                    <a:pt x="370" y="555"/>
                  </a:cubicBezTo>
                  <a:cubicBezTo>
                    <a:pt x="188" y="644"/>
                    <a:pt x="188" y="644"/>
                    <a:pt x="188" y="644"/>
                  </a:cubicBezTo>
                  <a:cubicBezTo>
                    <a:pt x="108" y="683"/>
                    <a:pt x="108" y="683"/>
                    <a:pt x="108" y="683"/>
                  </a:cubicBezTo>
                  <a:cubicBezTo>
                    <a:pt x="92" y="691"/>
                    <a:pt x="72" y="685"/>
                    <a:pt x="64" y="668"/>
                  </a:cubicBezTo>
                  <a:cubicBezTo>
                    <a:pt x="60" y="661"/>
                    <a:pt x="60" y="652"/>
                    <a:pt x="63" y="644"/>
                  </a:cubicBezTo>
                  <a:cubicBezTo>
                    <a:pt x="66" y="635"/>
                    <a:pt x="71" y="629"/>
                    <a:pt x="79" y="625"/>
                  </a:cubicBezTo>
                  <a:cubicBezTo>
                    <a:pt x="218" y="557"/>
                    <a:pt x="218" y="557"/>
                    <a:pt x="218" y="557"/>
                  </a:cubicBezTo>
                  <a:cubicBezTo>
                    <a:pt x="233" y="550"/>
                    <a:pt x="239" y="533"/>
                    <a:pt x="232" y="518"/>
                  </a:cubicBezTo>
                  <a:cubicBezTo>
                    <a:pt x="225" y="504"/>
                    <a:pt x="207" y="498"/>
                    <a:pt x="193" y="505"/>
                  </a:cubicBezTo>
                  <a:cubicBezTo>
                    <a:pt x="54" y="573"/>
                    <a:pt x="54" y="573"/>
                    <a:pt x="54" y="573"/>
                  </a:cubicBezTo>
                  <a:cubicBezTo>
                    <a:pt x="32" y="584"/>
                    <a:pt x="16" y="602"/>
                    <a:pt x="8" y="625"/>
                  </a:cubicBezTo>
                  <a:cubicBezTo>
                    <a:pt x="0" y="648"/>
                    <a:pt x="2" y="672"/>
                    <a:pt x="12" y="694"/>
                  </a:cubicBezTo>
                  <a:cubicBezTo>
                    <a:pt x="19" y="707"/>
                    <a:pt x="28" y="719"/>
                    <a:pt x="40" y="727"/>
                  </a:cubicBezTo>
                  <a:cubicBezTo>
                    <a:pt x="20" y="753"/>
                    <a:pt x="15" y="790"/>
                    <a:pt x="30" y="822"/>
                  </a:cubicBezTo>
                  <a:cubicBezTo>
                    <a:pt x="41" y="844"/>
                    <a:pt x="60" y="860"/>
                    <a:pt x="82" y="868"/>
                  </a:cubicBezTo>
                  <a:cubicBezTo>
                    <a:pt x="92" y="871"/>
                    <a:pt x="101" y="872"/>
                    <a:pt x="111" y="872"/>
                  </a:cubicBezTo>
                  <a:cubicBezTo>
                    <a:pt x="111" y="887"/>
                    <a:pt x="114" y="901"/>
                    <a:pt x="120" y="914"/>
                  </a:cubicBezTo>
                  <a:cubicBezTo>
                    <a:pt x="136" y="946"/>
                    <a:pt x="168" y="965"/>
                    <a:pt x="202" y="965"/>
                  </a:cubicBezTo>
                  <a:cubicBezTo>
                    <a:pt x="215" y="965"/>
                    <a:pt x="228" y="962"/>
                    <a:pt x="241" y="956"/>
                  </a:cubicBezTo>
                  <a:cubicBezTo>
                    <a:pt x="262" y="946"/>
                    <a:pt x="262" y="946"/>
                    <a:pt x="262" y="946"/>
                  </a:cubicBezTo>
                  <a:cubicBezTo>
                    <a:pt x="263" y="957"/>
                    <a:pt x="266" y="967"/>
                    <a:pt x="270" y="977"/>
                  </a:cubicBezTo>
                  <a:cubicBezTo>
                    <a:pt x="286" y="1009"/>
                    <a:pt x="318" y="1028"/>
                    <a:pt x="352" y="1028"/>
                  </a:cubicBezTo>
                  <a:cubicBezTo>
                    <a:pt x="365" y="1028"/>
                    <a:pt x="379" y="1025"/>
                    <a:pt x="391" y="1019"/>
                  </a:cubicBezTo>
                  <a:cubicBezTo>
                    <a:pt x="756" y="840"/>
                    <a:pt x="756" y="840"/>
                    <a:pt x="756" y="840"/>
                  </a:cubicBezTo>
                  <a:cubicBezTo>
                    <a:pt x="838" y="800"/>
                    <a:pt x="913" y="749"/>
                    <a:pt x="979" y="688"/>
                  </a:cubicBezTo>
                  <a:cubicBezTo>
                    <a:pt x="1061" y="613"/>
                    <a:pt x="1061" y="613"/>
                    <a:pt x="1061" y="613"/>
                  </a:cubicBezTo>
                  <a:cubicBezTo>
                    <a:pt x="1248" y="521"/>
                    <a:pt x="1248" y="521"/>
                    <a:pt x="1248" y="521"/>
                  </a:cubicBezTo>
                  <a:cubicBezTo>
                    <a:pt x="1262" y="514"/>
                    <a:pt x="1268" y="497"/>
                    <a:pt x="1261" y="483"/>
                  </a:cubicBezTo>
                  <a:cubicBezTo>
                    <a:pt x="1033" y="17"/>
                    <a:pt x="1033" y="17"/>
                    <a:pt x="1033" y="17"/>
                  </a:cubicBezTo>
                  <a:cubicBezTo>
                    <a:pt x="1029" y="10"/>
                    <a:pt x="1023" y="5"/>
                    <a:pt x="1016" y="2"/>
                  </a:cubicBezTo>
                  <a:cubicBezTo>
                    <a:pt x="1009" y="0"/>
                    <a:pt x="1001" y="0"/>
                    <a:pt x="994" y="4"/>
                  </a:cubicBezTo>
                  <a:cubicBezTo>
                    <a:pt x="803" y="97"/>
                    <a:pt x="803" y="97"/>
                    <a:pt x="803" y="97"/>
                  </a:cubicBezTo>
                  <a:cubicBezTo>
                    <a:pt x="789" y="104"/>
                    <a:pt x="783" y="121"/>
                    <a:pt x="790" y="136"/>
                  </a:cubicBezTo>
                  <a:lnTo>
                    <a:pt x="1009" y="583"/>
                  </a:lnTo>
                  <a:close/>
                  <a:moveTo>
                    <a:pt x="993" y="69"/>
                  </a:moveTo>
                  <a:cubicBezTo>
                    <a:pt x="1196" y="483"/>
                    <a:pt x="1196" y="483"/>
                    <a:pt x="1196" y="483"/>
                  </a:cubicBezTo>
                  <a:cubicBezTo>
                    <a:pt x="1057" y="551"/>
                    <a:pt x="1057" y="551"/>
                    <a:pt x="1057" y="551"/>
                  </a:cubicBezTo>
                  <a:cubicBezTo>
                    <a:pt x="855" y="136"/>
                    <a:pt x="855" y="136"/>
                    <a:pt x="855" y="136"/>
                  </a:cubicBezTo>
                  <a:lnTo>
                    <a:pt x="993" y="69"/>
                  </a:lnTo>
                  <a:close/>
                  <a:moveTo>
                    <a:pt x="993" y="69"/>
                  </a:moveTo>
                  <a:cubicBezTo>
                    <a:pt x="993" y="69"/>
                    <a:pt x="993" y="69"/>
                    <a:pt x="993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57" name="Imagem 156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187" y="4793743"/>
            <a:ext cx="567208" cy="629434"/>
          </a:xfrm>
          <a:prstGeom prst="rect">
            <a:avLst/>
          </a:prstGeom>
        </p:spPr>
      </p:pic>
      <p:sp>
        <p:nvSpPr>
          <p:cNvPr id="163" name="CaixaDeTexto 162"/>
          <p:cNvSpPr txBox="1"/>
          <p:nvPr/>
        </p:nvSpPr>
        <p:spPr>
          <a:xfrm>
            <a:off x="3423571" y="4831729"/>
            <a:ext cx="114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Micro Empresa</a:t>
            </a:r>
          </a:p>
        </p:txBody>
      </p:sp>
      <p:sp>
        <p:nvSpPr>
          <p:cNvPr id="164" name="CaixaDeTexto 163"/>
          <p:cNvSpPr txBox="1"/>
          <p:nvPr/>
        </p:nvSpPr>
        <p:spPr>
          <a:xfrm>
            <a:off x="948215" y="5848614"/>
            <a:ext cx="17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546A"/>
                </a:solidFill>
              </a:rPr>
              <a:t>Empresa Pequeno Porte</a:t>
            </a:r>
          </a:p>
        </p:txBody>
      </p:sp>
      <p:grpSp>
        <p:nvGrpSpPr>
          <p:cNvPr id="203" name="Agrupar 202"/>
          <p:cNvGrpSpPr/>
          <p:nvPr/>
        </p:nvGrpSpPr>
        <p:grpSpPr>
          <a:xfrm>
            <a:off x="118364" y="1039810"/>
            <a:ext cx="6061485" cy="3029364"/>
            <a:chOff x="-1" y="1039810"/>
            <a:chExt cx="6179242" cy="3029364"/>
          </a:xfrm>
        </p:grpSpPr>
        <p:sp>
          <p:nvSpPr>
            <p:cNvPr id="167" name="Retângulo 166"/>
            <p:cNvSpPr/>
            <p:nvPr/>
          </p:nvSpPr>
          <p:spPr>
            <a:xfrm>
              <a:off x="-1" y="1039810"/>
              <a:ext cx="6169837" cy="3029364"/>
            </a:xfrm>
            <a:prstGeom prst="rect">
              <a:avLst/>
            </a:prstGeom>
            <a:solidFill>
              <a:schemeClr val="bg1">
                <a:lumMod val="95000"/>
                <a:alpha val="6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2940771" y="1952169"/>
              <a:ext cx="3099212" cy="1942484"/>
              <a:chOff x="48881" y="2176997"/>
              <a:chExt cx="3099212" cy="1709203"/>
            </a:xfrm>
          </p:grpSpPr>
          <p:graphicFrame>
            <p:nvGraphicFramePr>
              <p:cNvPr id="14" name="Gráfico 13"/>
              <p:cNvGraphicFramePr/>
              <p:nvPr>
                <p:extLst>
                  <p:ext uri="{D42A27DB-BD31-4B8C-83A1-F6EECF244321}">
                    <p14:modId xmlns:p14="http://schemas.microsoft.com/office/powerpoint/2010/main" val="1097159502"/>
                  </p:ext>
                </p:extLst>
              </p:nvPr>
            </p:nvGraphicFramePr>
            <p:xfrm>
              <a:off x="48881" y="2623681"/>
              <a:ext cx="3099212" cy="12625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5" name="CaixaDeTexto 14"/>
              <p:cNvSpPr txBox="1"/>
              <p:nvPr/>
            </p:nvSpPr>
            <p:spPr>
              <a:xfrm>
                <a:off x="117158" y="2176997"/>
                <a:ext cx="2962656" cy="37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chemeClr val="accent6">
                        <a:lumMod val="50000"/>
                      </a:schemeClr>
                    </a:solidFill>
                  </a:rPr>
                  <a:t>Economia vai melhorar:</a:t>
                </a:r>
              </a:p>
            </p:txBody>
          </p:sp>
          <p:cxnSp>
            <p:nvCxnSpPr>
              <p:cNvPr id="17" name="Conector de Seta Reta 16"/>
              <p:cNvCxnSpPr/>
              <p:nvPr/>
            </p:nvCxnSpPr>
            <p:spPr>
              <a:xfrm flipV="1">
                <a:off x="210312" y="2567288"/>
                <a:ext cx="2687054" cy="23342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>
              <a:off x="202691" y="2032231"/>
              <a:ext cx="2585720" cy="1828553"/>
              <a:chOff x="109728" y="1848448"/>
              <a:chExt cx="2585720" cy="1828553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934" y="1848448"/>
                <a:ext cx="679307" cy="679307"/>
              </a:xfrm>
              <a:prstGeom prst="rect">
                <a:avLst/>
              </a:prstGeom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9728" y="2661338"/>
                <a:ext cx="25857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Em 09 meses, </a:t>
                </a:r>
                <a:r>
                  <a:rPr lang="pt-BR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aumentou a confiança</a:t>
                </a:r>
                <a:r>
                  <a:rPr lang="pt-BR" sz="1400" dirty="0"/>
                  <a:t> dos empresários de que a economia brasileira irá melhorar nos próximos meses</a:t>
                </a:r>
              </a:p>
            </p:txBody>
          </p:sp>
        </p:grpSp>
        <p:sp>
          <p:nvSpPr>
            <p:cNvPr id="16" name="Retângulo 15"/>
            <p:cNvSpPr/>
            <p:nvPr/>
          </p:nvSpPr>
          <p:spPr>
            <a:xfrm>
              <a:off x="1026819" y="1265833"/>
              <a:ext cx="515242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Perspectivas para a economia Brasileira</a:t>
              </a:r>
            </a:p>
          </p:txBody>
        </p:sp>
        <p:pic>
          <p:nvPicPr>
            <p:cNvPr id="165" name="Imagem 16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54" b="48739" l="28107" r="48225">
                          <a14:foregroundMark x1="39867" y1="36053" x2="39867" y2="36053"/>
                          <a14:foregroundMark x1="33728" y1="37908" x2="33728" y2="37908"/>
                          <a14:foregroundMark x1="35947" y1="40134" x2="35133" y2="39466"/>
                          <a14:foregroundMark x1="34763" y1="45030" x2="36464" y2="45030"/>
                          <a14:foregroundMark x1="33062" y1="42359" x2="34098" y2="42656"/>
                          <a14:foregroundMark x1="31731" y1="41840" x2="33728" y2="42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1" t="32166" r="53464" b="52709"/>
            <a:stretch/>
          </p:blipFill>
          <p:spPr>
            <a:xfrm>
              <a:off x="202691" y="1039810"/>
              <a:ext cx="876301" cy="847725"/>
            </a:xfrm>
            <a:prstGeom prst="rect">
              <a:avLst/>
            </a:prstGeom>
          </p:spPr>
        </p:pic>
      </p:grpSp>
      <p:sp>
        <p:nvSpPr>
          <p:cNvPr id="175" name="CaixaDeTexto 174"/>
          <p:cNvSpPr txBox="1"/>
          <p:nvPr/>
        </p:nvSpPr>
        <p:spPr>
          <a:xfrm>
            <a:off x="6212277" y="3856449"/>
            <a:ext cx="261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44546A"/>
                </a:solidFill>
              </a:rPr>
              <a:t>Empresários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MAIS OTIMISTAS </a:t>
            </a:r>
            <a:r>
              <a:rPr lang="pt-BR" sz="1600" b="1" dirty="0">
                <a:solidFill>
                  <a:srgbClr val="44546A"/>
                </a:solidFill>
              </a:rPr>
              <a:t>quanto à </a:t>
            </a:r>
            <a:r>
              <a:rPr lang="pt-BR" sz="1600" b="1" u="sng" dirty="0">
                <a:solidFill>
                  <a:srgbClr val="44546A"/>
                </a:solidFill>
              </a:rPr>
              <a:t>perspectiva geral </a:t>
            </a:r>
            <a:r>
              <a:rPr lang="pt-BR" sz="1600" b="1" dirty="0">
                <a:solidFill>
                  <a:srgbClr val="44546A"/>
                </a:solidFill>
              </a:rPr>
              <a:t>da empresa</a:t>
            </a:r>
          </a:p>
        </p:txBody>
      </p:sp>
      <p:graphicFrame>
        <p:nvGraphicFramePr>
          <p:cNvPr id="178" name="Gráfico 177"/>
          <p:cNvGraphicFramePr/>
          <p:nvPr>
            <p:extLst>
              <p:ext uri="{D42A27DB-BD31-4B8C-83A1-F6EECF244321}">
                <p14:modId xmlns:p14="http://schemas.microsoft.com/office/powerpoint/2010/main" val="152817114"/>
              </p:ext>
            </p:extLst>
          </p:nvPr>
        </p:nvGraphicFramePr>
        <p:xfrm>
          <a:off x="8721699" y="3587818"/>
          <a:ext cx="3310456" cy="137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02" name="Agrupar 201"/>
          <p:cNvGrpSpPr/>
          <p:nvPr/>
        </p:nvGrpSpPr>
        <p:grpSpPr>
          <a:xfrm>
            <a:off x="6352364" y="1008670"/>
            <a:ext cx="5679791" cy="2866559"/>
            <a:chOff x="6352364" y="1008670"/>
            <a:chExt cx="5679791" cy="2866559"/>
          </a:xfrm>
        </p:grpSpPr>
        <p:sp>
          <p:nvSpPr>
            <p:cNvPr id="30" name="Retângulo 29"/>
            <p:cNvSpPr/>
            <p:nvPr/>
          </p:nvSpPr>
          <p:spPr>
            <a:xfrm>
              <a:off x="7391401" y="1241100"/>
              <a:ext cx="42520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Perspectivas para a empresa</a:t>
              </a:r>
            </a:p>
          </p:txBody>
        </p:sp>
        <p:pic>
          <p:nvPicPr>
            <p:cNvPr id="166" name="Imagem 165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9" t="70556" r="52638" b="11528"/>
            <a:stretch/>
          </p:blipFill>
          <p:spPr>
            <a:xfrm>
              <a:off x="6352364" y="1008670"/>
              <a:ext cx="1089056" cy="878865"/>
            </a:xfrm>
            <a:prstGeom prst="rect">
              <a:avLst/>
            </a:prstGeom>
          </p:spPr>
        </p:pic>
        <p:pic>
          <p:nvPicPr>
            <p:cNvPr id="169" name="Imagem 1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014" y="2102285"/>
              <a:ext cx="704643" cy="704643"/>
            </a:xfrm>
            <a:prstGeom prst="rect">
              <a:avLst/>
            </a:prstGeom>
          </p:spPr>
        </p:pic>
        <p:sp>
          <p:nvSpPr>
            <p:cNvPr id="171" name="CaixaDeTexto 170"/>
            <p:cNvSpPr txBox="1"/>
            <p:nvPr/>
          </p:nvSpPr>
          <p:spPr>
            <a:xfrm>
              <a:off x="7064382" y="2028137"/>
              <a:ext cx="227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</a:rPr>
                <a:t>AUMENTOU</a:t>
              </a:r>
              <a:r>
                <a:rPr lang="pt-BR" sz="1600" b="1" dirty="0">
                  <a:solidFill>
                    <a:srgbClr val="44546A"/>
                  </a:solidFill>
                </a:rPr>
                <a:t> % empresários que querem contratar</a:t>
              </a:r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9671383" y="2014124"/>
              <a:ext cx="236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44546A"/>
                  </a:solidFill>
                </a:rPr>
                <a:t>Empresários estão </a:t>
              </a:r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</a:rPr>
                <a:t>MAIS OTIMISTAS </a:t>
              </a:r>
              <a:r>
                <a:rPr lang="pt-BR" sz="1600" b="1" dirty="0">
                  <a:solidFill>
                    <a:srgbClr val="44546A"/>
                  </a:solidFill>
                </a:rPr>
                <a:t>quanto ao </a:t>
              </a:r>
              <a:r>
                <a:rPr lang="pt-BR" sz="1600" b="1" u="sng" dirty="0">
                  <a:solidFill>
                    <a:srgbClr val="44546A"/>
                  </a:solidFill>
                </a:rPr>
                <a:t>faturamento</a:t>
              </a:r>
              <a:r>
                <a:rPr lang="pt-BR" sz="1600" b="1" dirty="0">
                  <a:solidFill>
                    <a:srgbClr val="44546A"/>
                  </a:solidFill>
                </a:rPr>
                <a:t> da empresa</a:t>
              </a:r>
            </a:p>
          </p:txBody>
        </p:sp>
        <p:pic>
          <p:nvPicPr>
            <p:cNvPr id="174" name="Imagem 1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300" y="3111981"/>
              <a:ext cx="763248" cy="763248"/>
            </a:xfrm>
            <a:prstGeom prst="rect">
              <a:avLst/>
            </a:prstGeom>
          </p:spPr>
        </p:pic>
        <p:pic>
          <p:nvPicPr>
            <p:cNvPr id="176" name="Imagem 175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497" b="50212" l="3028" r="30103">
                          <a14:foregroundMark x1="10418" y1="40097" x2="10418" y2="40097"/>
                          <a14:foregroundMark x1="25621" y1="40763" x2="25621" y2="40763"/>
                          <a14:foregroundMark x1="22350" y1="35130" x2="22350" y2="35130"/>
                          <a14:foregroundMark x1="23743" y1="36523" x2="23743" y2="36523"/>
                          <a14:foregroundMark x1="18534" y1="43004" x2="18534" y2="43004"/>
                          <a14:foregroundMark x1="15809" y1="39915" x2="19079" y2="41127"/>
                          <a14:foregroundMark x1="18765" y1="33185" x2="18765" y2="33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" t="31111" r="71989" b="53055"/>
            <a:stretch/>
          </p:blipFill>
          <p:spPr>
            <a:xfrm>
              <a:off x="8937735" y="2060473"/>
              <a:ext cx="809148" cy="738298"/>
            </a:xfrm>
            <a:prstGeom prst="rect">
              <a:avLst/>
            </a:prstGeom>
          </p:spPr>
        </p:pic>
        <p:sp>
          <p:nvSpPr>
            <p:cNvPr id="177" name="CaixaDeTexto 176"/>
            <p:cNvSpPr txBox="1"/>
            <p:nvPr/>
          </p:nvSpPr>
          <p:spPr>
            <a:xfrm>
              <a:off x="9188043" y="2985504"/>
              <a:ext cx="2585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/>
                  </a:solidFill>
                </a:rPr>
                <a:t>Acha que a empresa vai MELHORAR nos próximos meses:</a:t>
              </a:r>
            </a:p>
          </p:txBody>
        </p:sp>
        <p:cxnSp>
          <p:nvCxnSpPr>
            <p:cNvPr id="179" name="Conector de Seta Reta 178"/>
            <p:cNvCxnSpPr/>
            <p:nvPr/>
          </p:nvCxnSpPr>
          <p:spPr>
            <a:xfrm flipV="1">
              <a:off x="9086850" y="3582857"/>
              <a:ext cx="2556582" cy="16865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Retângulo 179"/>
          <p:cNvSpPr/>
          <p:nvPr/>
        </p:nvSpPr>
        <p:spPr>
          <a:xfrm>
            <a:off x="6388608" y="2933267"/>
            <a:ext cx="5643548" cy="2009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1" name="Agrupar 200"/>
          <p:cNvGrpSpPr/>
          <p:nvPr/>
        </p:nvGrpSpPr>
        <p:grpSpPr>
          <a:xfrm>
            <a:off x="6342351" y="5055633"/>
            <a:ext cx="6253649" cy="430887"/>
            <a:chOff x="6342351" y="5055633"/>
            <a:chExt cx="6253649" cy="430887"/>
          </a:xfrm>
        </p:grpSpPr>
        <p:sp>
          <p:nvSpPr>
            <p:cNvPr id="182" name="CaixaDeTexto 181"/>
            <p:cNvSpPr txBox="1"/>
            <p:nvPr/>
          </p:nvSpPr>
          <p:spPr>
            <a:xfrm>
              <a:off x="6528448" y="5055633"/>
              <a:ext cx="6067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5"/>
                  </a:solidFill>
                </a:rPr>
                <a:t>Entre quem o otimismo </a:t>
              </a:r>
              <a:r>
                <a:rPr lang="pt-BR" sz="2200" b="1" dirty="0">
                  <a:solidFill>
                    <a:schemeClr val="accent5"/>
                  </a:solidFill>
                </a:rPr>
                <a:t>cresceu mais?</a:t>
              </a:r>
            </a:p>
          </p:txBody>
        </p:sp>
        <p:cxnSp>
          <p:nvCxnSpPr>
            <p:cNvPr id="183" name="Conector reto 182"/>
            <p:cNvCxnSpPr/>
            <p:nvPr/>
          </p:nvCxnSpPr>
          <p:spPr>
            <a:xfrm>
              <a:off x="6342351" y="5444015"/>
              <a:ext cx="5198533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Agrupar 198"/>
          <p:cNvGrpSpPr/>
          <p:nvPr/>
        </p:nvGrpSpPr>
        <p:grpSpPr>
          <a:xfrm>
            <a:off x="7099179" y="5598998"/>
            <a:ext cx="3981591" cy="1200982"/>
            <a:chOff x="6309924" y="5596525"/>
            <a:chExt cx="3981591" cy="1200982"/>
          </a:xfrm>
        </p:grpSpPr>
        <p:pic>
          <p:nvPicPr>
            <p:cNvPr id="184" name="Imagem 18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448" y="5596525"/>
              <a:ext cx="588082" cy="588082"/>
            </a:xfrm>
            <a:prstGeom prst="rect">
              <a:avLst/>
            </a:prstGeom>
          </p:spPr>
        </p:pic>
        <p:sp>
          <p:nvSpPr>
            <p:cNvPr id="185" name="CaixaDeTexto 184"/>
            <p:cNvSpPr txBox="1"/>
            <p:nvPr/>
          </p:nvSpPr>
          <p:spPr>
            <a:xfrm>
              <a:off x="6309924" y="6224995"/>
              <a:ext cx="10814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>
                  <a:solidFill>
                    <a:srgbClr val="44546A"/>
                  </a:solidFill>
                </a:rPr>
                <a:t>Sul e Nordeste</a:t>
              </a:r>
            </a:p>
          </p:txBody>
        </p:sp>
        <p:pic>
          <p:nvPicPr>
            <p:cNvPr id="186" name="Imagem 18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20554"/>
            <a:stretch/>
          </p:blipFill>
          <p:spPr>
            <a:xfrm>
              <a:off x="7492740" y="5689622"/>
              <a:ext cx="580926" cy="546018"/>
            </a:xfrm>
            <a:prstGeom prst="rect">
              <a:avLst/>
            </a:prstGeom>
          </p:spPr>
        </p:pic>
        <p:sp>
          <p:nvSpPr>
            <p:cNvPr id="187" name="CaixaDeTexto 186"/>
            <p:cNvSpPr txBox="1"/>
            <p:nvPr/>
          </p:nvSpPr>
          <p:spPr>
            <a:xfrm>
              <a:off x="7499528" y="6212732"/>
              <a:ext cx="590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44546A"/>
                  </a:solidFill>
                </a:rPr>
                <a:t>EPP</a:t>
              </a:r>
            </a:p>
            <a:p>
              <a:pPr algn="ctr"/>
              <a:r>
                <a:rPr lang="pt-BR" sz="1600" b="1" dirty="0">
                  <a:solidFill>
                    <a:srgbClr val="44546A"/>
                  </a:solidFill>
                </a:rPr>
                <a:t>ME</a:t>
              </a: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8248273" y="6189444"/>
              <a:ext cx="1042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44546A"/>
                  </a:solidFill>
                </a:rPr>
                <a:t>Construção </a:t>
              </a:r>
            </a:p>
            <a:p>
              <a:pPr algn="ctr"/>
              <a:r>
                <a:rPr lang="pt-BR" sz="1400" b="1" dirty="0">
                  <a:solidFill>
                    <a:srgbClr val="44546A"/>
                  </a:solidFill>
                </a:rPr>
                <a:t>civil </a:t>
              </a:r>
            </a:p>
          </p:txBody>
        </p:sp>
        <p:pic>
          <p:nvPicPr>
            <p:cNvPr id="189" name="Imagem 188"/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23053"/>
            <a:stretch/>
          </p:blipFill>
          <p:spPr>
            <a:xfrm>
              <a:off x="8365019" y="5596525"/>
              <a:ext cx="881315" cy="662625"/>
            </a:xfrm>
            <a:prstGeom prst="rect">
              <a:avLst/>
            </a:prstGeom>
          </p:spPr>
        </p:pic>
        <p:sp>
          <p:nvSpPr>
            <p:cNvPr id="190" name="CaixaDeTexto 189"/>
            <p:cNvSpPr txBox="1"/>
            <p:nvPr/>
          </p:nvSpPr>
          <p:spPr>
            <a:xfrm>
              <a:off x="9378573" y="6158666"/>
              <a:ext cx="91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44546A"/>
                  </a:solidFill>
                </a:rPr>
                <a:t>Cliente </a:t>
              </a:r>
            </a:p>
            <a:p>
              <a:pPr algn="ctr"/>
              <a:r>
                <a:rPr lang="pt-BR" sz="1600" b="1" dirty="0">
                  <a:solidFill>
                    <a:srgbClr val="44546A"/>
                  </a:solidFill>
                </a:rPr>
                <a:t>SEBRAE</a:t>
              </a:r>
            </a:p>
          </p:txBody>
        </p:sp>
        <p:grpSp>
          <p:nvGrpSpPr>
            <p:cNvPr id="191" name="Group 4"/>
            <p:cNvGrpSpPr>
              <a:grpSpLocks noChangeAspect="1"/>
            </p:cNvGrpSpPr>
            <p:nvPr/>
          </p:nvGrpSpPr>
          <p:grpSpPr bwMode="auto">
            <a:xfrm>
              <a:off x="9457371" y="5711592"/>
              <a:ext cx="755345" cy="453788"/>
              <a:chOff x="5297" y="3307"/>
              <a:chExt cx="384" cy="253"/>
            </a:xfrm>
            <a:solidFill>
              <a:schemeClr val="accent2"/>
            </a:solidFill>
          </p:grpSpPr>
          <p:sp>
            <p:nvSpPr>
              <p:cNvPr id="192" name="Freeform 5"/>
              <p:cNvSpPr>
                <a:spLocks noEditPoints="1"/>
              </p:cNvSpPr>
              <p:nvPr/>
            </p:nvSpPr>
            <p:spPr bwMode="auto">
              <a:xfrm>
                <a:off x="5304" y="3315"/>
                <a:ext cx="90" cy="137"/>
              </a:xfrm>
              <a:custGeom>
                <a:avLst/>
                <a:gdLst>
                  <a:gd name="T0" fmla="*/ 0 w 90"/>
                  <a:gd name="T1" fmla="*/ 120 h 137"/>
                  <a:gd name="T2" fmla="*/ 41 w 90"/>
                  <a:gd name="T3" fmla="*/ 0 h 137"/>
                  <a:gd name="T4" fmla="*/ 90 w 90"/>
                  <a:gd name="T5" fmla="*/ 17 h 137"/>
                  <a:gd name="T6" fmla="*/ 49 w 90"/>
                  <a:gd name="T7" fmla="*/ 137 h 137"/>
                  <a:gd name="T8" fmla="*/ 0 w 90"/>
                  <a:gd name="T9" fmla="*/ 120 h 137"/>
                  <a:gd name="T10" fmla="*/ 0 w 90"/>
                  <a:gd name="T11" fmla="*/ 120 h 137"/>
                  <a:gd name="T12" fmla="*/ 0 w 90"/>
                  <a:gd name="T13" fmla="*/ 1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37">
                    <a:moveTo>
                      <a:pt x="0" y="120"/>
                    </a:moveTo>
                    <a:lnTo>
                      <a:pt x="41" y="0"/>
                    </a:lnTo>
                    <a:lnTo>
                      <a:pt x="90" y="17"/>
                    </a:lnTo>
                    <a:lnTo>
                      <a:pt x="49" y="137"/>
                    </a:lnTo>
                    <a:lnTo>
                      <a:pt x="0" y="120"/>
                    </a:lnTo>
                    <a:close/>
                    <a:moveTo>
                      <a:pt x="0" y="120"/>
                    </a:moveTo>
                    <a:lnTo>
                      <a:pt x="0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6"/>
              <p:cNvSpPr>
                <a:spLocks noEditPoints="1"/>
              </p:cNvSpPr>
              <p:nvPr/>
            </p:nvSpPr>
            <p:spPr bwMode="auto">
              <a:xfrm>
                <a:off x="5304" y="3315"/>
                <a:ext cx="90" cy="137"/>
              </a:xfrm>
              <a:custGeom>
                <a:avLst/>
                <a:gdLst>
                  <a:gd name="T0" fmla="*/ 0 w 90"/>
                  <a:gd name="T1" fmla="*/ 120 h 137"/>
                  <a:gd name="T2" fmla="*/ 41 w 90"/>
                  <a:gd name="T3" fmla="*/ 0 h 137"/>
                  <a:gd name="T4" fmla="*/ 90 w 90"/>
                  <a:gd name="T5" fmla="*/ 17 h 137"/>
                  <a:gd name="T6" fmla="*/ 49 w 90"/>
                  <a:gd name="T7" fmla="*/ 137 h 137"/>
                  <a:gd name="T8" fmla="*/ 0 w 90"/>
                  <a:gd name="T9" fmla="*/ 120 h 137"/>
                  <a:gd name="T10" fmla="*/ 0 w 90"/>
                  <a:gd name="T11" fmla="*/ 120 h 137"/>
                  <a:gd name="T12" fmla="*/ 0 w 90"/>
                  <a:gd name="T13" fmla="*/ 1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37">
                    <a:moveTo>
                      <a:pt x="0" y="120"/>
                    </a:moveTo>
                    <a:lnTo>
                      <a:pt x="41" y="0"/>
                    </a:lnTo>
                    <a:lnTo>
                      <a:pt x="90" y="17"/>
                    </a:lnTo>
                    <a:lnTo>
                      <a:pt x="49" y="137"/>
                    </a:lnTo>
                    <a:lnTo>
                      <a:pt x="0" y="120"/>
                    </a:lnTo>
                    <a:moveTo>
                      <a:pt x="0" y="120"/>
                    </a:moveTo>
                    <a:lnTo>
                      <a:pt x="0" y="12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Freeform 7"/>
              <p:cNvSpPr>
                <a:spLocks noEditPoints="1"/>
              </p:cNvSpPr>
              <p:nvPr/>
            </p:nvSpPr>
            <p:spPr bwMode="auto">
              <a:xfrm>
                <a:off x="5297" y="3307"/>
                <a:ext cx="263" cy="152"/>
              </a:xfrm>
              <a:custGeom>
                <a:avLst/>
                <a:gdLst>
                  <a:gd name="T0" fmla="*/ 545 w 1078"/>
                  <a:gd name="T1" fmla="*/ 74 h 622"/>
                  <a:gd name="T2" fmla="*/ 525 w 1078"/>
                  <a:gd name="T3" fmla="*/ 84 h 622"/>
                  <a:gd name="T4" fmla="*/ 447 w 1078"/>
                  <a:gd name="T5" fmla="*/ 88 h 622"/>
                  <a:gd name="T6" fmla="*/ 415 w 1078"/>
                  <a:gd name="T7" fmla="*/ 77 h 622"/>
                  <a:gd name="T8" fmla="*/ 409 w 1078"/>
                  <a:gd name="T9" fmla="*/ 74 h 622"/>
                  <a:gd name="T10" fmla="*/ 208 w 1078"/>
                  <a:gd name="T11" fmla="*/ 5 h 622"/>
                  <a:gd name="T12" fmla="*/ 171 w 1078"/>
                  <a:gd name="T13" fmla="*/ 23 h 622"/>
                  <a:gd name="T14" fmla="*/ 3 w 1078"/>
                  <a:gd name="T15" fmla="*/ 514 h 622"/>
                  <a:gd name="T16" fmla="*/ 4 w 1078"/>
                  <a:gd name="T17" fmla="*/ 536 h 622"/>
                  <a:gd name="T18" fmla="*/ 21 w 1078"/>
                  <a:gd name="T19" fmla="*/ 551 h 622"/>
                  <a:gd name="T20" fmla="*/ 221 w 1078"/>
                  <a:gd name="T21" fmla="*/ 620 h 622"/>
                  <a:gd name="T22" fmla="*/ 230 w 1078"/>
                  <a:gd name="T23" fmla="*/ 622 h 622"/>
                  <a:gd name="T24" fmla="*/ 258 w 1078"/>
                  <a:gd name="T25" fmla="*/ 602 h 622"/>
                  <a:gd name="T26" fmla="*/ 417 w 1078"/>
                  <a:gd name="T27" fmla="*/ 139 h 622"/>
                  <a:gd name="T28" fmla="*/ 428 w 1078"/>
                  <a:gd name="T29" fmla="*/ 143 h 622"/>
                  <a:gd name="T30" fmla="*/ 551 w 1078"/>
                  <a:gd name="T31" fmla="*/ 136 h 622"/>
                  <a:gd name="T32" fmla="*/ 571 w 1078"/>
                  <a:gd name="T33" fmla="*/ 126 h 622"/>
                  <a:gd name="T34" fmla="*/ 648 w 1078"/>
                  <a:gd name="T35" fmla="*/ 122 h 622"/>
                  <a:gd name="T36" fmla="*/ 1017 w 1078"/>
                  <a:gd name="T37" fmla="*/ 249 h 622"/>
                  <a:gd name="T38" fmla="*/ 991 w 1078"/>
                  <a:gd name="T39" fmla="*/ 292 h 622"/>
                  <a:gd name="T40" fmla="*/ 922 w 1078"/>
                  <a:gd name="T41" fmla="*/ 293 h 622"/>
                  <a:gd name="T42" fmla="*/ 757 w 1078"/>
                  <a:gd name="T43" fmla="*/ 236 h 622"/>
                  <a:gd name="T44" fmla="*/ 734 w 1078"/>
                  <a:gd name="T45" fmla="*/ 238 h 622"/>
                  <a:gd name="T46" fmla="*/ 720 w 1078"/>
                  <a:gd name="T47" fmla="*/ 256 h 622"/>
                  <a:gd name="T48" fmla="*/ 624 w 1078"/>
                  <a:gd name="T49" fmla="*/ 382 h 622"/>
                  <a:gd name="T50" fmla="*/ 454 w 1078"/>
                  <a:gd name="T51" fmla="*/ 384 h 622"/>
                  <a:gd name="T52" fmla="*/ 418 w 1078"/>
                  <a:gd name="T53" fmla="*/ 402 h 622"/>
                  <a:gd name="T54" fmla="*/ 436 w 1078"/>
                  <a:gd name="T55" fmla="*/ 439 h 622"/>
                  <a:gd name="T56" fmla="*/ 544 w 1078"/>
                  <a:gd name="T57" fmla="*/ 459 h 622"/>
                  <a:gd name="T58" fmla="*/ 651 w 1078"/>
                  <a:gd name="T59" fmla="*/ 433 h 622"/>
                  <a:gd name="T60" fmla="*/ 765 w 1078"/>
                  <a:gd name="T61" fmla="*/ 300 h 622"/>
                  <a:gd name="T62" fmla="*/ 902 w 1078"/>
                  <a:gd name="T63" fmla="*/ 347 h 622"/>
                  <a:gd name="T64" fmla="*/ 1024 w 1078"/>
                  <a:gd name="T65" fmla="*/ 340 h 622"/>
                  <a:gd name="T66" fmla="*/ 1078 w 1078"/>
                  <a:gd name="T67" fmla="*/ 230 h 622"/>
                  <a:gd name="T68" fmla="*/ 1058 w 1078"/>
                  <a:gd name="T69" fmla="*/ 202 h 622"/>
                  <a:gd name="T70" fmla="*/ 667 w 1078"/>
                  <a:gd name="T71" fmla="*/ 67 h 622"/>
                  <a:gd name="T72" fmla="*/ 545 w 1078"/>
                  <a:gd name="T73" fmla="*/ 74 h 622"/>
                  <a:gd name="T74" fmla="*/ 213 w 1078"/>
                  <a:gd name="T75" fmla="*/ 556 h 622"/>
                  <a:gd name="T76" fmla="*/ 67 w 1078"/>
                  <a:gd name="T77" fmla="*/ 506 h 622"/>
                  <a:gd name="T78" fmla="*/ 216 w 1078"/>
                  <a:gd name="T79" fmla="*/ 70 h 622"/>
                  <a:gd name="T80" fmla="*/ 362 w 1078"/>
                  <a:gd name="T81" fmla="*/ 119 h 622"/>
                  <a:gd name="T82" fmla="*/ 213 w 1078"/>
                  <a:gd name="T83" fmla="*/ 556 h 622"/>
                  <a:gd name="T84" fmla="*/ 213 w 1078"/>
                  <a:gd name="T85" fmla="*/ 556 h 622"/>
                  <a:gd name="T86" fmla="*/ 213 w 1078"/>
                  <a:gd name="T87" fmla="*/ 556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8" h="622">
                    <a:moveTo>
                      <a:pt x="545" y="74"/>
                    </a:moveTo>
                    <a:cubicBezTo>
                      <a:pt x="525" y="84"/>
                      <a:pt x="525" y="84"/>
                      <a:pt x="525" y="84"/>
                    </a:cubicBezTo>
                    <a:cubicBezTo>
                      <a:pt x="501" y="96"/>
                      <a:pt x="473" y="97"/>
                      <a:pt x="447" y="88"/>
                    </a:cubicBezTo>
                    <a:cubicBezTo>
                      <a:pt x="415" y="77"/>
                      <a:pt x="415" y="77"/>
                      <a:pt x="415" y="77"/>
                    </a:cubicBezTo>
                    <a:cubicBezTo>
                      <a:pt x="413" y="76"/>
                      <a:pt x="411" y="75"/>
                      <a:pt x="409" y="74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193" y="0"/>
                      <a:pt x="176" y="8"/>
                      <a:pt x="171" y="23"/>
                    </a:cubicBezTo>
                    <a:cubicBezTo>
                      <a:pt x="3" y="514"/>
                      <a:pt x="3" y="514"/>
                      <a:pt x="3" y="514"/>
                    </a:cubicBezTo>
                    <a:cubicBezTo>
                      <a:pt x="0" y="522"/>
                      <a:pt x="1" y="530"/>
                      <a:pt x="4" y="536"/>
                    </a:cubicBezTo>
                    <a:cubicBezTo>
                      <a:pt x="7" y="543"/>
                      <a:pt x="13" y="549"/>
                      <a:pt x="21" y="551"/>
                    </a:cubicBezTo>
                    <a:cubicBezTo>
                      <a:pt x="221" y="620"/>
                      <a:pt x="221" y="620"/>
                      <a:pt x="221" y="620"/>
                    </a:cubicBezTo>
                    <a:cubicBezTo>
                      <a:pt x="224" y="621"/>
                      <a:pt x="228" y="622"/>
                      <a:pt x="230" y="622"/>
                    </a:cubicBezTo>
                    <a:cubicBezTo>
                      <a:pt x="243" y="622"/>
                      <a:pt x="254" y="614"/>
                      <a:pt x="258" y="602"/>
                    </a:cubicBezTo>
                    <a:cubicBezTo>
                      <a:pt x="417" y="139"/>
                      <a:pt x="417" y="139"/>
                      <a:pt x="417" y="139"/>
                    </a:cubicBezTo>
                    <a:cubicBezTo>
                      <a:pt x="428" y="143"/>
                      <a:pt x="428" y="143"/>
                      <a:pt x="428" y="143"/>
                    </a:cubicBezTo>
                    <a:cubicBezTo>
                      <a:pt x="468" y="157"/>
                      <a:pt x="513" y="155"/>
                      <a:pt x="551" y="136"/>
                    </a:cubicBezTo>
                    <a:cubicBezTo>
                      <a:pt x="571" y="126"/>
                      <a:pt x="571" y="126"/>
                      <a:pt x="571" y="126"/>
                    </a:cubicBezTo>
                    <a:cubicBezTo>
                      <a:pt x="595" y="115"/>
                      <a:pt x="623" y="113"/>
                      <a:pt x="648" y="122"/>
                    </a:cubicBezTo>
                    <a:cubicBezTo>
                      <a:pt x="1017" y="249"/>
                      <a:pt x="1017" y="249"/>
                      <a:pt x="1017" y="249"/>
                    </a:cubicBezTo>
                    <a:cubicBezTo>
                      <a:pt x="1013" y="264"/>
                      <a:pt x="1005" y="282"/>
                      <a:pt x="991" y="292"/>
                    </a:cubicBezTo>
                    <a:cubicBezTo>
                      <a:pt x="976" y="303"/>
                      <a:pt x="952" y="303"/>
                      <a:pt x="922" y="293"/>
                    </a:cubicBezTo>
                    <a:cubicBezTo>
                      <a:pt x="757" y="236"/>
                      <a:pt x="757" y="236"/>
                      <a:pt x="757" y="236"/>
                    </a:cubicBezTo>
                    <a:cubicBezTo>
                      <a:pt x="749" y="234"/>
                      <a:pt x="741" y="234"/>
                      <a:pt x="734" y="238"/>
                    </a:cubicBezTo>
                    <a:cubicBezTo>
                      <a:pt x="727" y="242"/>
                      <a:pt x="722" y="249"/>
                      <a:pt x="720" y="256"/>
                    </a:cubicBezTo>
                    <a:cubicBezTo>
                      <a:pt x="719" y="257"/>
                      <a:pt x="697" y="342"/>
                      <a:pt x="624" y="382"/>
                    </a:cubicBezTo>
                    <a:cubicBezTo>
                      <a:pt x="578" y="406"/>
                      <a:pt x="521" y="407"/>
                      <a:pt x="454" y="384"/>
                    </a:cubicBezTo>
                    <a:cubicBezTo>
                      <a:pt x="439" y="379"/>
                      <a:pt x="423" y="387"/>
                      <a:pt x="418" y="402"/>
                    </a:cubicBezTo>
                    <a:cubicBezTo>
                      <a:pt x="413" y="417"/>
                      <a:pt x="421" y="434"/>
                      <a:pt x="436" y="439"/>
                    </a:cubicBezTo>
                    <a:cubicBezTo>
                      <a:pt x="474" y="452"/>
                      <a:pt x="510" y="459"/>
                      <a:pt x="544" y="459"/>
                    </a:cubicBezTo>
                    <a:cubicBezTo>
                      <a:pt x="583" y="459"/>
                      <a:pt x="619" y="450"/>
                      <a:pt x="651" y="433"/>
                    </a:cubicBezTo>
                    <a:cubicBezTo>
                      <a:pt x="716" y="398"/>
                      <a:pt x="750" y="337"/>
                      <a:pt x="765" y="300"/>
                    </a:cubicBezTo>
                    <a:cubicBezTo>
                      <a:pt x="902" y="347"/>
                      <a:pt x="902" y="347"/>
                      <a:pt x="902" y="347"/>
                    </a:cubicBezTo>
                    <a:cubicBezTo>
                      <a:pt x="951" y="364"/>
                      <a:pt x="992" y="362"/>
                      <a:pt x="1024" y="340"/>
                    </a:cubicBezTo>
                    <a:cubicBezTo>
                      <a:pt x="1075" y="304"/>
                      <a:pt x="1077" y="233"/>
                      <a:pt x="1078" y="230"/>
                    </a:cubicBezTo>
                    <a:cubicBezTo>
                      <a:pt x="1078" y="217"/>
                      <a:pt x="1070" y="206"/>
                      <a:pt x="1058" y="202"/>
                    </a:cubicBezTo>
                    <a:cubicBezTo>
                      <a:pt x="667" y="67"/>
                      <a:pt x="667" y="67"/>
                      <a:pt x="667" y="67"/>
                    </a:cubicBezTo>
                    <a:cubicBezTo>
                      <a:pt x="627" y="53"/>
                      <a:pt x="583" y="56"/>
                      <a:pt x="545" y="74"/>
                    </a:cubicBezTo>
                    <a:close/>
                    <a:moveTo>
                      <a:pt x="213" y="556"/>
                    </a:moveTo>
                    <a:cubicBezTo>
                      <a:pt x="67" y="506"/>
                      <a:pt x="67" y="506"/>
                      <a:pt x="67" y="506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362" y="119"/>
                      <a:pt x="362" y="119"/>
                      <a:pt x="362" y="119"/>
                    </a:cubicBezTo>
                    <a:lnTo>
                      <a:pt x="213" y="556"/>
                    </a:lnTo>
                    <a:close/>
                    <a:moveTo>
                      <a:pt x="213" y="556"/>
                    </a:moveTo>
                    <a:cubicBezTo>
                      <a:pt x="213" y="556"/>
                      <a:pt x="213" y="556"/>
                      <a:pt x="213" y="5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Freeform 8"/>
              <p:cNvSpPr>
                <a:spLocks noEditPoints="1"/>
              </p:cNvSpPr>
              <p:nvPr/>
            </p:nvSpPr>
            <p:spPr bwMode="auto">
              <a:xfrm>
                <a:off x="5571" y="3316"/>
                <a:ext cx="102" cy="137"/>
              </a:xfrm>
              <a:custGeom>
                <a:avLst/>
                <a:gdLst>
                  <a:gd name="T0" fmla="*/ 55 w 102"/>
                  <a:gd name="T1" fmla="*/ 137 h 137"/>
                  <a:gd name="T2" fmla="*/ 0 w 102"/>
                  <a:gd name="T3" fmla="*/ 23 h 137"/>
                  <a:gd name="T4" fmla="*/ 46 w 102"/>
                  <a:gd name="T5" fmla="*/ 0 h 137"/>
                  <a:gd name="T6" fmla="*/ 102 w 102"/>
                  <a:gd name="T7" fmla="*/ 114 h 137"/>
                  <a:gd name="T8" fmla="*/ 55 w 102"/>
                  <a:gd name="T9" fmla="*/ 137 h 137"/>
                  <a:gd name="T10" fmla="*/ 55 w 102"/>
                  <a:gd name="T11" fmla="*/ 137 h 137"/>
                  <a:gd name="T12" fmla="*/ 55 w 102"/>
                  <a:gd name="T1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37">
                    <a:moveTo>
                      <a:pt x="55" y="137"/>
                    </a:moveTo>
                    <a:lnTo>
                      <a:pt x="0" y="23"/>
                    </a:lnTo>
                    <a:lnTo>
                      <a:pt x="46" y="0"/>
                    </a:lnTo>
                    <a:lnTo>
                      <a:pt x="102" y="114"/>
                    </a:lnTo>
                    <a:lnTo>
                      <a:pt x="55" y="137"/>
                    </a:lnTo>
                    <a:close/>
                    <a:moveTo>
                      <a:pt x="55" y="137"/>
                    </a:moveTo>
                    <a:lnTo>
                      <a:pt x="55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9"/>
              <p:cNvSpPr>
                <a:spLocks noEditPoints="1"/>
              </p:cNvSpPr>
              <p:nvPr/>
            </p:nvSpPr>
            <p:spPr bwMode="auto">
              <a:xfrm>
                <a:off x="5571" y="3316"/>
                <a:ext cx="102" cy="137"/>
              </a:xfrm>
              <a:custGeom>
                <a:avLst/>
                <a:gdLst>
                  <a:gd name="T0" fmla="*/ 55 w 102"/>
                  <a:gd name="T1" fmla="*/ 137 h 137"/>
                  <a:gd name="T2" fmla="*/ 0 w 102"/>
                  <a:gd name="T3" fmla="*/ 23 h 137"/>
                  <a:gd name="T4" fmla="*/ 46 w 102"/>
                  <a:gd name="T5" fmla="*/ 0 h 137"/>
                  <a:gd name="T6" fmla="*/ 102 w 102"/>
                  <a:gd name="T7" fmla="*/ 114 h 137"/>
                  <a:gd name="T8" fmla="*/ 55 w 102"/>
                  <a:gd name="T9" fmla="*/ 137 h 137"/>
                  <a:gd name="T10" fmla="*/ 55 w 102"/>
                  <a:gd name="T11" fmla="*/ 137 h 137"/>
                  <a:gd name="T12" fmla="*/ 55 w 102"/>
                  <a:gd name="T1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37">
                    <a:moveTo>
                      <a:pt x="55" y="137"/>
                    </a:moveTo>
                    <a:lnTo>
                      <a:pt x="0" y="23"/>
                    </a:lnTo>
                    <a:lnTo>
                      <a:pt x="46" y="0"/>
                    </a:lnTo>
                    <a:lnTo>
                      <a:pt x="102" y="114"/>
                    </a:lnTo>
                    <a:lnTo>
                      <a:pt x="55" y="137"/>
                    </a:lnTo>
                    <a:moveTo>
                      <a:pt x="55" y="137"/>
                    </a:moveTo>
                    <a:lnTo>
                      <a:pt x="55" y="1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Freeform 10"/>
              <p:cNvSpPr>
                <a:spLocks noEditPoints="1"/>
              </p:cNvSpPr>
              <p:nvPr/>
            </p:nvSpPr>
            <p:spPr bwMode="auto">
              <a:xfrm>
                <a:off x="5371" y="3309"/>
                <a:ext cx="310" cy="251"/>
              </a:xfrm>
              <a:custGeom>
                <a:avLst/>
                <a:gdLst>
                  <a:gd name="T0" fmla="*/ 940 w 1268"/>
                  <a:gd name="T1" fmla="*/ 646 h 1028"/>
                  <a:gd name="T2" fmla="*/ 366 w 1268"/>
                  <a:gd name="T3" fmla="*/ 967 h 1028"/>
                  <a:gd name="T4" fmla="*/ 337 w 1268"/>
                  <a:gd name="T5" fmla="*/ 909 h 1028"/>
                  <a:gd name="T6" fmla="*/ 541 w 1268"/>
                  <a:gd name="T7" fmla="*/ 809 h 1028"/>
                  <a:gd name="T8" fmla="*/ 516 w 1268"/>
                  <a:gd name="T9" fmla="*/ 757 h 1028"/>
                  <a:gd name="T10" fmla="*/ 216 w 1268"/>
                  <a:gd name="T11" fmla="*/ 904 h 1028"/>
                  <a:gd name="T12" fmla="*/ 171 w 1268"/>
                  <a:gd name="T13" fmla="*/ 864 h 1028"/>
                  <a:gd name="T14" fmla="*/ 263 w 1268"/>
                  <a:gd name="T15" fmla="*/ 808 h 1028"/>
                  <a:gd name="T16" fmla="*/ 493 w 1268"/>
                  <a:gd name="T17" fmla="*/ 663 h 1028"/>
                  <a:gd name="T18" fmla="*/ 237 w 1268"/>
                  <a:gd name="T19" fmla="*/ 756 h 1028"/>
                  <a:gd name="T20" fmla="*/ 125 w 1268"/>
                  <a:gd name="T21" fmla="*/ 811 h 1028"/>
                  <a:gd name="T22" fmla="*/ 82 w 1268"/>
                  <a:gd name="T23" fmla="*/ 797 h 1028"/>
                  <a:gd name="T24" fmla="*/ 133 w 1268"/>
                  <a:gd name="T25" fmla="*/ 736 h 1028"/>
                  <a:gd name="T26" fmla="*/ 227 w 1268"/>
                  <a:gd name="T27" fmla="*/ 690 h 1028"/>
                  <a:gd name="T28" fmla="*/ 409 w 1268"/>
                  <a:gd name="T29" fmla="*/ 568 h 1028"/>
                  <a:gd name="T30" fmla="*/ 188 w 1268"/>
                  <a:gd name="T31" fmla="*/ 644 h 1028"/>
                  <a:gd name="T32" fmla="*/ 64 w 1268"/>
                  <a:gd name="T33" fmla="*/ 668 h 1028"/>
                  <a:gd name="T34" fmla="*/ 79 w 1268"/>
                  <a:gd name="T35" fmla="*/ 625 h 1028"/>
                  <a:gd name="T36" fmla="*/ 232 w 1268"/>
                  <a:gd name="T37" fmla="*/ 518 h 1028"/>
                  <a:gd name="T38" fmla="*/ 54 w 1268"/>
                  <a:gd name="T39" fmla="*/ 573 h 1028"/>
                  <a:gd name="T40" fmla="*/ 12 w 1268"/>
                  <a:gd name="T41" fmla="*/ 694 h 1028"/>
                  <a:gd name="T42" fmla="*/ 30 w 1268"/>
                  <a:gd name="T43" fmla="*/ 822 h 1028"/>
                  <a:gd name="T44" fmla="*/ 111 w 1268"/>
                  <a:gd name="T45" fmla="*/ 872 h 1028"/>
                  <a:gd name="T46" fmla="*/ 202 w 1268"/>
                  <a:gd name="T47" fmla="*/ 965 h 1028"/>
                  <a:gd name="T48" fmla="*/ 262 w 1268"/>
                  <a:gd name="T49" fmla="*/ 946 h 1028"/>
                  <a:gd name="T50" fmla="*/ 352 w 1268"/>
                  <a:gd name="T51" fmla="*/ 1028 h 1028"/>
                  <a:gd name="T52" fmla="*/ 756 w 1268"/>
                  <a:gd name="T53" fmla="*/ 840 h 1028"/>
                  <a:gd name="T54" fmla="*/ 1061 w 1268"/>
                  <a:gd name="T55" fmla="*/ 613 h 1028"/>
                  <a:gd name="T56" fmla="*/ 1261 w 1268"/>
                  <a:gd name="T57" fmla="*/ 483 h 1028"/>
                  <a:gd name="T58" fmla="*/ 1016 w 1268"/>
                  <a:gd name="T59" fmla="*/ 2 h 1028"/>
                  <a:gd name="T60" fmla="*/ 803 w 1268"/>
                  <a:gd name="T61" fmla="*/ 97 h 1028"/>
                  <a:gd name="T62" fmla="*/ 1009 w 1268"/>
                  <a:gd name="T63" fmla="*/ 583 h 1028"/>
                  <a:gd name="T64" fmla="*/ 1196 w 1268"/>
                  <a:gd name="T65" fmla="*/ 483 h 1028"/>
                  <a:gd name="T66" fmla="*/ 855 w 1268"/>
                  <a:gd name="T67" fmla="*/ 136 h 1028"/>
                  <a:gd name="T68" fmla="*/ 993 w 1268"/>
                  <a:gd name="T69" fmla="*/ 69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8" h="1028">
                    <a:moveTo>
                      <a:pt x="1009" y="583"/>
                    </a:moveTo>
                    <a:cubicBezTo>
                      <a:pt x="940" y="646"/>
                      <a:pt x="940" y="646"/>
                      <a:pt x="940" y="646"/>
                    </a:cubicBezTo>
                    <a:cubicBezTo>
                      <a:pt x="877" y="703"/>
                      <a:pt x="807" y="752"/>
                      <a:pt x="731" y="789"/>
                    </a:cubicBezTo>
                    <a:cubicBezTo>
                      <a:pt x="366" y="967"/>
                      <a:pt x="366" y="967"/>
                      <a:pt x="366" y="967"/>
                    </a:cubicBezTo>
                    <a:cubicBezTo>
                      <a:pt x="350" y="975"/>
                      <a:pt x="330" y="968"/>
                      <a:pt x="322" y="952"/>
                    </a:cubicBezTo>
                    <a:cubicBezTo>
                      <a:pt x="314" y="936"/>
                      <a:pt x="321" y="917"/>
                      <a:pt x="337" y="909"/>
                    </a:cubicBezTo>
                    <a:cubicBezTo>
                      <a:pt x="342" y="906"/>
                      <a:pt x="342" y="906"/>
                      <a:pt x="342" y="906"/>
                    </a:cubicBezTo>
                    <a:cubicBezTo>
                      <a:pt x="541" y="809"/>
                      <a:pt x="541" y="809"/>
                      <a:pt x="541" y="809"/>
                    </a:cubicBezTo>
                    <a:cubicBezTo>
                      <a:pt x="556" y="802"/>
                      <a:pt x="562" y="784"/>
                      <a:pt x="555" y="770"/>
                    </a:cubicBezTo>
                    <a:cubicBezTo>
                      <a:pt x="548" y="756"/>
                      <a:pt x="531" y="750"/>
                      <a:pt x="516" y="757"/>
                    </a:cubicBezTo>
                    <a:cubicBezTo>
                      <a:pt x="316" y="854"/>
                      <a:pt x="316" y="854"/>
                      <a:pt x="316" y="854"/>
                    </a:cubicBezTo>
                    <a:cubicBezTo>
                      <a:pt x="216" y="904"/>
                      <a:pt x="216" y="904"/>
                      <a:pt x="216" y="904"/>
                    </a:cubicBezTo>
                    <a:cubicBezTo>
                      <a:pt x="200" y="912"/>
                      <a:pt x="180" y="905"/>
                      <a:pt x="172" y="888"/>
                    </a:cubicBezTo>
                    <a:cubicBezTo>
                      <a:pt x="169" y="881"/>
                      <a:pt x="168" y="872"/>
                      <a:pt x="171" y="864"/>
                    </a:cubicBezTo>
                    <a:cubicBezTo>
                      <a:pt x="174" y="856"/>
                      <a:pt x="180" y="849"/>
                      <a:pt x="187" y="845"/>
                    </a:cubicBezTo>
                    <a:cubicBezTo>
                      <a:pt x="263" y="808"/>
                      <a:pt x="263" y="808"/>
                      <a:pt x="263" y="808"/>
                    </a:cubicBezTo>
                    <a:cubicBezTo>
                      <a:pt x="480" y="702"/>
                      <a:pt x="480" y="702"/>
                      <a:pt x="480" y="702"/>
                    </a:cubicBezTo>
                    <a:cubicBezTo>
                      <a:pt x="494" y="695"/>
                      <a:pt x="500" y="678"/>
                      <a:pt x="493" y="663"/>
                    </a:cubicBezTo>
                    <a:cubicBezTo>
                      <a:pt x="486" y="649"/>
                      <a:pt x="469" y="643"/>
                      <a:pt x="455" y="650"/>
                    </a:cubicBezTo>
                    <a:cubicBezTo>
                      <a:pt x="237" y="756"/>
                      <a:pt x="237" y="756"/>
                      <a:pt x="237" y="756"/>
                    </a:cubicBezTo>
                    <a:cubicBezTo>
                      <a:pt x="229" y="760"/>
                      <a:pt x="229" y="760"/>
                      <a:pt x="229" y="760"/>
                    </a:cubicBezTo>
                    <a:cubicBezTo>
                      <a:pt x="125" y="811"/>
                      <a:pt x="125" y="811"/>
                      <a:pt x="125" y="811"/>
                    </a:cubicBezTo>
                    <a:cubicBezTo>
                      <a:pt x="118" y="815"/>
                      <a:pt x="109" y="816"/>
                      <a:pt x="101" y="813"/>
                    </a:cubicBezTo>
                    <a:cubicBezTo>
                      <a:pt x="92" y="810"/>
                      <a:pt x="86" y="804"/>
                      <a:pt x="82" y="797"/>
                    </a:cubicBezTo>
                    <a:cubicBezTo>
                      <a:pt x="74" y="781"/>
                      <a:pt x="81" y="761"/>
                      <a:pt x="97" y="753"/>
                    </a:cubicBezTo>
                    <a:cubicBezTo>
                      <a:pt x="133" y="736"/>
                      <a:pt x="133" y="736"/>
                      <a:pt x="133" y="736"/>
                    </a:cubicBezTo>
                    <a:cubicBezTo>
                      <a:pt x="206" y="700"/>
                      <a:pt x="206" y="700"/>
                      <a:pt x="206" y="700"/>
                    </a:cubicBezTo>
                    <a:cubicBezTo>
                      <a:pt x="227" y="690"/>
                      <a:pt x="227" y="690"/>
                      <a:pt x="227" y="690"/>
                    </a:cubicBezTo>
                    <a:cubicBezTo>
                      <a:pt x="395" y="607"/>
                      <a:pt x="395" y="607"/>
                      <a:pt x="395" y="607"/>
                    </a:cubicBezTo>
                    <a:cubicBezTo>
                      <a:pt x="410" y="600"/>
                      <a:pt x="416" y="583"/>
                      <a:pt x="409" y="568"/>
                    </a:cubicBezTo>
                    <a:cubicBezTo>
                      <a:pt x="402" y="554"/>
                      <a:pt x="384" y="548"/>
                      <a:pt x="370" y="555"/>
                    </a:cubicBezTo>
                    <a:cubicBezTo>
                      <a:pt x="188" y="644"/>
                      <a:pt x="188" y="644"/>
                      <a:pt x="188" y="644"/>
                    </a:cubicBezTo>
                    <a:cubicBezTo>
                      <a:pt x="108" y="683"/>
                      <a:pt x="108" y="683"/>
                      <a:pt x="108" y="683"/>
                    </a:cubicBezTo>
                    <a:cubicBezTo>
                      <a:pt x="92" y="691"/>
                      <a:pt x="72" y="685"/>
                      <a:pt x="64" y="668"/>
                    </a:cubicBezTo>
                    <a:cubicBezTo>
                      <a:pt x="60" y="661"/>
                      <a:pt x="60" y="652"/>
                      <a:pt x="63" y="644"/>
                    </a:cubicBezTo>
                    <a:cubicBezTo>
                      <a:pt x="66" y="635"/>
                      <a:pt x="71" y="629"/>
                      <a:pt x="79" y="625"/>
                    </a:cubicBezTo>
                    <a:cubicBezTo>
                      <a:pt x="218" y="557"/>
                      <a:pt x="218" y="557"/>
                      <a:pt x="218" y="557"/>
                    </a:cubicBezTo>
                    <a:cubicBezTo>
                      <a:pt x="233" y="550"/>
                      <a:pt x="239" y="533"/>
                      <a:pt x="232" y="518"/>
                    </a:cubicBezTo>
                    <a:cubicBezTo>
                      <a:pt x="225" y="504"/>
                      <a:pt x="207" y="498"/>
                      <a:pt x="193" y="505"/>
                    </a:cubicBezTo>
                    <a:cubicBezTo>
                      <a:pt x="54" y="573"/>
                      <a:pt x="54" y="573"/>
                      <a:pt x="54" y="573"/>
                    </a:cubicBezTo>
                    <a:cubicBezTo>
                      <a:pt x="32" y="584"/>
                      <a:pt x="16" y="602"/>
                      <a:pt x="8" y="625"/>
                    </a:cubicBezTo>
                    <a:cubicBezTo>
                      <a:pt x="0" y="648"/>
                      <a:pt x="2" y="672"/>
                      <a:pt x="12" y="694"/>
                    </a:cubicBezTo>
                    <a:cubicBezTo>
                      <a:pt x="19" y="707"/>
                      <a:pt x="28" y="719"/>
                      <a:pt x="40" y="727"/>
                    </a:cubicBezTo>
                    <a:cubicBezTo>
                      <a:pt x="20" y="753"/>
                      <a:pt x="15" y="790"/>
                      <a:pt x="30" y="822"/>
                    </a:cubicBezTo>
                    <a:cubicBezTo>
                      <a:pt x="41" y="844"/>
                      <a:pt x="60" y="860"/>
                      <a:pt x="82" y="868"/>
                    </a:cubicBezTo>
                    <a:cubicBezTo>
                      <a:pt x="92" y="871"/>
                      <a:pt x="101" y="872"/>
                      <a:pt x="111" y="872"/>
                    </a:cubicBezTo>
                    <a:cubicBezTo>
                      <a:pt x="111" y="887"/>
                      <a:pt x="114" y="901"/>
                      <a:pt x="120" y="914"/>
                    </a:cubicBezTo>
                    <a:cubicBezTo>
                      <a:pt x="136" y="946"/>
                      <a:pt x="168" y="965"/>
                      <a:pt x="202" y="965"/>
                    </a:cubicBezTo>
                    <a:cubicBezTo>
                      <a:pt x="215" y="965"/>
                      <a:pt x="228" y="962"/>
                      <a:pt x="241" y="956"/>
                    </a:cubicBezTo>
                    <a:cubicBezTo>
                      <a:pt x="262" y="946"/>
                      <a:pt x="262" y="946"/>
                      <a:pt x="262" y="946"/>
                    </a:cubicBezTo>
                    <a:cubicBezTo>
                      <a:pt x="263" y="957"/>
                      <a:pt x="266" y="967"/>
                      <a:pt x="270" y="977"/>
                    </a:cubicBezTo>
                    <a:cubicBezTo>
                      <a:pt x="286" y="1009"/>
                      <a:pt x="318" y="1028"/>
                      <a:pt x="352" y="1028"/>
                    </a:cubicBezTo>
                    <a:cubicBezTo>
                      <a:pt x="365" y="1028"/>
                      <a:pt x="379" y="1025"/>
                      <a:pt x="391" y="1019"/>
                    </a:cubicBezTo>
                    <a:cubicBezTo>
                      <a:pt x="756" y="840"/>
                      <a:pt x="756" y="840"/>
                      <a:pt x="756" y="840"/>
                    </a:cubicBezTo>
                    <a:cubicBezTo>
                      <a:pt x="838" y="800"/>
                      <a:pt x="913" y="749"/>
                      <a:pt x="979" y="688"/>
                    </a:cubicBezTo>
                    <a:cubicBezTo>
                      <a:pt x="1061" y="613"/>
                      <a:pt x="1061" y="613"/>
                      <a:pt x="1061" y="613"/>
                    </a:cubicBezTo>
                    <a:cubicBezTo>
                      <a:pt x="1248" y="521"/>
                      <a:pt x="1248" y="521"/>
                      <a:pt x="1248" y="521"/>
                    </a:cubicBezTo>
                    <a:cubicBezTo>
                      <a:pt x="1262" y="514"/>
                      <a:pt x="1268" y="497"/>
                      <a:pt x="1261" y="483"/>
                    </a:cubicBezTo>
                    <a:cubicBezTo>
                      <a:pt x="1033" y="17"/>
                      <a:pt x="1033" y="17"/>
                      <a:pt x="1033" y="17"/>
                    </a:cubicBezTo>
                    <a:cubicBezTo>
                      <a:pt x="1029" y="10"/>
                      <a:pt x="1023" y="5"/>
                      <a:pt x="1016" y="2"/>
                    </a:cubicBezTo>
                    <a:cubicBezTo>
                      <a:pt x="1009" y="0"/>
                      <a:pt x="1001" y="0"/>
                      <a:pt x="994" y="4"/>
                    </a:cubicBezTo>
                    <a:cubicBezTo>
                      <a:pt x="803" y="97"/>
                      <a:pt x="803" y="97"/>
                      <a:pt x="803" y="97"/>
                    </a:cubicBezTo>
                    <a:cubicBezTo>
                      <a:pt x="789" y="104"/>
                      <a:pt x="783" y="121"/>
                      <a:pt x="790" y="136"/>
                    </a:cubicBezTo>
                    <a:lnTo>
                      <a:pt x="1009" y="583"/>
                    </a:lnTo>
                    <a:close/>
                    <a:moveTo>
                      <a:pt x="993" y="69"/>
                    </a:moveTo>
                    <a:cubicBezTo>
                      <a:pt x="1196" y="483"/>
                      <a:pt x="1196" y="483"/>
                      <a:pt x="1196" y="483"/>
                    </a:cubicBezTo>
                    <a:cubicBezTo>
                      <a:pt x="1057" y="551"/>
                      <a:pt x="1057" y="551"/>
                      <a:pt x="1057" y="551"/>
                    </a:cubicBezTo>
                    <a:cubicBezTo>
                      <a:pt x="855" y="136"/>
                      <a:pt x="855" y="136"/>
                      <a:pt x="855" y="136"/>
                    </a:cubicBezTo>
                    <a:lnTo>
                      <a:pt x="993" y="69"/>
                    </a:lnTo>
                    <a:close/>
                    <a:moveTo>
                      <a:pt x="993" y="69"/>
                    </a:moveTo>
                    <a:cubicBezTo>
                      <a:pt x="993" y="69"/>
                      <a:pt x="993" y="69"/>
                      <a:pt x="993" y="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86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5"/>
          <a:stretch/>
        </p:blipFill>
        <p:spPr>
          <a:xfrm>
            <a:off x="-8309" y="0"/>
            <a:ext cx="12200307" cy="686631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6350" y="4974700"/>
            <a:ext cx="12198349" cy="1605713"/>
            <a:chOff x="-6349" y="4974700"/>
            <a:chExt cx="12185648" cy="1605713"/>
          </a:xfrm>
        </p:grpSpPr>
        <p:sp>
          <p:nvSpPr>
            <p:cNvPr id="13" name="Retângulo 12"/>
            <p:cNvSpPr/>
            <p:nvPr/>
          </p:nvSpPr>
          <p:spPr>
            <a:xfrm>
              <a:off x="0" y="4974700"/>
              <a:ext cx="12179299" cy="1605713"/>
            </a:xfrm>
            <a:prstGeom prst="rect">
              <a:avLst/>
            </a:prstGeom>
            <a:solidFill>
              <a:srgbClr val="19AC9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6349" y="5257794"/>
              <a:ext cx="114853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6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Resultados</a:t>
              </a:r>
              <a:endParaRPr lang="pt-BR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48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F2C6-7810-46EA-80F7-67D585B123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5CA35E-652F-4032-98D5-82D8BD58C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8776CA-535E-4830-8DC6-94F3ED3B9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34" y="5465617"/>
            <a:ext cx="1430481" cy="7152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A253CDC-EA87-4AAD-B037-4E0A0C2004DB}"/>
              </a:ext>
            </a:extLst>
          </p:cNvPr>
          <p:cNvSpPr txBox="1"/>
          <p:nvPr/>
        </p:nvSpPr>
        <p:spPr>
          <a:xfrm>
            <a:off x="1071235" y="2532294"/>
            <a:ext cx="583969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1700" dirty="0">
                <a:solidFill>
                  <a:schemeClr val="bg1"/>
                </a:solidFill>
              </a:rPr>
              <a:t>A </a:t>
            </a:r>
            <a:r>
              <a:rPr lang="pt-BR" sz="1700" b="1" dirty="0">
                <a:solidFill>
                  <a:schemeClr val="bg1"/>
                </a:solidFill>
              </a:rPr>
              <a:t>Sondagem conjuntural dos Pequenos Negócios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50B12C-9927-42D0-BD19-FC7C3AF460E3}"/>
              </a:ext>
            </a:extLst>
          </p:cNvPr>
          <p:cNvSpPr/>
          <p:nvPr/>
        </p:nvSpPr>
        <p:spPr>
          <a:xfrm>
            <a:off x="1071234" y="32309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Mais informações com</a:t>
            </a:r>
          </a:p>
          <a:p>
            <a:r>
              <a:rPr lang="pt-BR" dirty="0">
                <a:solidFill>
                  <a:schemeClr val="bg1"/>
                </a:solidFill>
              </a:rPr>
              <a:t>Paulo Jorge de Paiva Fonseca </a:t>
            </a:r>
          </a:p>
          <a:p>
            <a:r>
              <a:rPr lang="pt-BR" sz="1600" i="1" dirty="0">
                <a:solidFill>
                  <a:schemeClr val="bg1"/>
                </a:solidFill>
              </a:rPr>
              <a:t>paulo.fonseca@sebrae.com.br</a:t>
            </a:r>
          </a:p>
        </p:txBody>
      </p:sp>
    </p:spTree>
    <p:extLst>
      <p:ext uri="{BB962C8B-B14F-4D97-AF65-F5344CB8AC3E}">
        <p14:creationId xmlns:p14="http://schemas.microsoft.com/office/powerpoint/2010/main" val="3789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7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95681301"/>
              </p:ext>
            </p:extLst>
          </p:nvPr>
        </p:nvGraphicFramePr>
        <p:xfrm>
          <a:off x="1181100" y="2626822"/>
          <a:ext cx="9263768" cy="349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Retângulo 23"/>
          <p:cNvSpPr/>
          <p:nvPr/>
        </p:nvSpPr>
        <p:spPr>
          <a:xfrm>
            <a:off x="398868" y="1288252"/>
            <a:ext cx="11341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metade dos entrevistados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mostraram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otimistas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quando ao futuro da economia do país nos próximos 12 meses. 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 para 30,7% dos empresários, a economia brasileira deve permanecer como está e, para uma minoria (18,5%), pode piorar.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9" action="ppaction://hlinksldjump"/>
          </p:cNvPr>
          <p:cNvSpPr/>
          <p:nvPr/>
        </p:nvSpPr>
        <p:spPr>
          <a:xfrm>
            <a:off x="10117277" y="2960264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239" y="3412585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8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 – Série histórica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2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87353976"/>
              </p:ext>
            </p:extLst>
          </p:nvPr>
        </p:nvGraphicFramePr>
        <p:xfrm>
          <a:off x="968727" y="2331680"/>
          <a:ext cx="10487650" cy="402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Imagem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4" y="61264"/>
            <a:ext cx="538593" cy="5385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35841" y="1252655"/>
            <a:ext cx="10741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Observa-se, ao longo da série histórica, uma franca recuperação do otimismo dos empresários em relação ao futuro da economia brasileira, com o aumentou do percentual de entrevistados que acreditam que a economia vai melhorar e a diminuição do percentual daqueles que acreditam que a economia irá piorar. </a:t>
            </a:r>
          </a:p>
        </p:txBody>
      </p:sp>
    </p:spTree>
    <p:extLst>
      <p:ext uri="{BB962C8B-B14F-4D97-AF65-F5344CB8AC3E}">
        <p14:creationId xmlns:p14="http://schemas.microsoft.com/office/powerpoint/2010/main" val="29224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9046" y="6563150"/>
            <a:ext cx="12192004" cy="294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770659" y="6563150"/>
            <a:ext cx="421341" cy="294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46" y="6583617"/>
            <a:ext cx="121012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Q1 – O que o Sr.(a) acha que acontecerá com a economia brasileira nos próximos 12 meses? </a:t>
            </a:r>
            <a:r>
              <a:rPr lang="pt-BR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Respondido por todos os entrevistados (100%)</a:t>
            </a:r>
            <a:r>
              <a:rPr lang="pt-BR" sz="105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70658" y="6521450"/>
            <a:ext cx="408641" cy="365125"/>
          </a:xfrm>
        </p:spPr>
        <p:txBody>
          <a:bodyPr/>
          <a:lstStyle/>
          <a:p>
            <a:pPr algn="ctr"/>
            <a:fld id="{FED44A67-4E44-4B2B-BAF7-E86FC6FD60C3}" type="slidenum">
              <a:rPr lang="pt-BR" sz="1600" b="1" smtClean="0">
                <a:solidFill>
                  <a:schemeClr val="bg1"/>
                </a:solidFill>
              </a:rPr>
              <a:pPr algn="ctr"/>
              <a:t>9</a:t>
            </a:fld>
            <a:endParaRPr 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60150227"/>
              </p:ext>
            </p:extLst>
          </p:nvPr>
        </p:nvGraphicFramePr>
        <p:xfrm>
          <a:off x="396772" y="1719072"/>
          <a:ext cx="11302649" cy="475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-8089" y="0"/>
            <a:ext cx="12200089" cy="958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1511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cs typeface="Aparajita" panose="020B0604020202020204" pitchFamily="34" charset="0"/>
              </a:rPr>
              <a:t>PERSPECTIVAS PARA A ECONOMIA BRASILEIRA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-8088" y="622180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565470" y="622180"/>
            <a:ext cx="1573559" cy="336280"/>
          </a:xfrm>
          <a:prstGeom prst="rect">
            <a:avLst/>
          </a:prstGeom>
          <a:solidFill>
            <a:srgbClr val="26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Região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565470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110452" y="622180"/>
            <a:ext cx="1670933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6522334" y="622180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Simples Nacional</a:t>
            </a: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652233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110453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8456599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4781385" y="622180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Setor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4781385" y="62217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hlinkClick r:id="rId8" action="ppaction://hlinksldjump"/>
          </p:cNvPr>
          <p:cNvSpPr/>
          <p:nvPr/>
        </p:nvSpPr>
        <p:spPr>
          <a:xfrm>
            <a:off x="8483601" y="622179"/>
            <a:ext cx="1961267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Clientes x não clientes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0445899" y="611299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-8089" y="622181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9" action="ppaction://hlinksldjump"/>
          </p:cNvPr>
          <p:cNvSpPr/>
          <p:nvPr/>
        </p:nvSpPr>
        <p:spPr>
          <a:xfrm>
            <a:off x="10059621" y="2531507"/>
            <a:ext cx="1871889" cy="412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HISTÓRICO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583" y="2983828"/>
            <a:ext cx="301963" cy="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7897</Words>
  <Application>Microsoft Office PowerPoint</Application>
  <PresentationFormat>Widescreen</PresentationFormat>
  <Paragraphs>2348</Paragraphs>
  <Slides>60</Slides>
  <Notes>0</Notes>
  <HiddenSlides>47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1" baseType="lpstr">
      <vt:lpstr>Aparajita</vt:lpstr>
      <vt:lpstr>Arial</vt:lpstr>
      <vt:lpstr>Calibri</vt:lpstr>
      <vt:lpstr>Calibri Light</vt:lpstr>
      <vt:lpstr>Century Gothic</vt:lpstr>
      <vt:lpstr>Lucida Sans Unicode</vt:lpstr>
      <vt:lpstr>Times New Roman</vt:lpstr>
      <vt:lpstr>Wingdings</vt:lpstr>
      <vt:lpstr>Tema do Office</vt:lpstr>
      <vt:lpstr>Personalizar design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Paulo Jorge de Paiva Fonseca</cp:lastModifiedBy>
  <cp:revision>1358</cp:revision>
  <dcterms:created xsi:type="dcterms:W3CDTF">2016-11-23T16:28:20Z</dcterms:created>
  <dcterms:modified xsi:type="dcterms:W3CDTF">2018-03-16T13:19:24Z</dcterms:modified>
</cp:coreProperties>
</file>